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0"/>
  </p:notesMasterIdLst>
  <p:sldIdLst>
    <p:sldId id="256" r:id="rId2"/>
    <p:sldId id="279" r:id="rId3"/>
    <p:sldId id="284" r:id="rId4"/>
    <p:sldId id="311" r:id="rId5"/>
    <p:sldId id="312" r:id="rId6"/>
    <p:sldId id="315" r:id="rId7"/>
    <p:sldId id="313" r:id="rId8"/>
    <p:sldId id="316" r:id="rId9"/>
    <p:sldId id="314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F8DD0-6CDF-431C-965D-98D62253E95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67F9624B-F156-46FF-946B-A57024169A01}">
      <dgm:prSet phldrT="[Texte]" custT="1"/>
      <dgm:spPr/>
      <dgm:t>
        <a:bodyPr/>
        <a:lstStyle/>
        <a:p>
          <a:r>
            <a:rPr lang="nl-BE" sz="1600" b="1" dirty="0"/>
            <a:t>Wat begrijpt u</a:t>
          </a:r>
          <a:r>
            <a:rPr lang="nl-BE" sz="1600" dirty="0"/>
            <a:t>? </a:t>
          </a:r>
          <a:endParaRPr lang="fr-BE" sz="1600" dirty="0"/>
        </a:p>
      </dgm:t>
    </dgm:pt>
    <dgm:pt modelId="{8DE89230-7EAE-4773-8890-13D85B0C9CFE}" type="parTrans" cxnId="{303C8BA5-5FE8-4116-B96A-75E2400DFEBD}">
      <dgm:prSet/>
      <dgm:spPr/>
      <dgm:t>
        <a:bodyPr/>
        <a:lstStyle/>
        <a:p>
          <a:endParaRPr lang="fr-BE"/>
        </a:p>
      </dgm:t>
    </dgm:pt>
    <dgm:pt modelId="{5533D199-11C1-42E4-8F11-642122210DEF}" type="sibTrans" cxnId="{303C8BA5-5FE8-4116-B96A-75E2400DFEBD}">
      <dgm:prSet/>
      <dgm:spPr/>
      <dgm:t>
        <a:bodyPr/>
        <a:lstStyle/>
        <a:p>
          <a:endParaRPr lang="fr-BE"/>
        </a:p>
      </dgm:t>
    </dgm:pt>
    <dgm:pt modelId="{DEA3936C-A68C-4FBE-9191-1616A06746A7}">
      <dgm:prSet custT="1"/>
      <dgm:spPr/>
      <dgm:t>
        <a:bodyPr/>
        <a:lstStyle/>
        <a:p>
          <a:r>
            <a:rPr lang="nl-BE" sz="1500" b="1" dirty="0"/>
            <a:t>Opportuniteiten? </a:t>
          </a:r>
          <a:endParaRPr lang="nl-BE" sz="1500" dirty="0"/>
        </a:p>
      </dgm:t>
    </dgm:pt>
    <dgm:pt modelId="{BDE80336-16A4-458C-BFB3-086E7E40A002}" type="parTrans" cxnId="{9E6F12A1-B937-4F7E-B3B5-E4355819F934}">
      <dgm:prSet/>
      <dgm:spPr/>
      <dgm:t>
        <a:bodyPr/>
        <a:lstStyle/>
        <a:p>
          <a:endParaRPr lang="fr-BE"/>
        </a:p>
      </dgm:t>
    </dgm:pt>
    <dgm:pt modelId="{522C735E-2513-4072-BB72-7ABD87E612B6}" type="sibTrans" cxnId="{9E6F12A1-B937-4F7E-B3B5-E4355819F934}">
      <dgm:prSet/>
      <dgm:spPr/>
      <dgm:t>
        <a:bodyPr/>
        <a:lstStyle/>
        <a:p>
          <a:endParaRPr lang="fr-BE"/>
        </a:p>
      </dgm:t>
    </dgm:pt>
    <dgm:pt modelId="{6C6FC933-E6B7-4C3D-8546-A8CF15AF8417}">
      <dgm:prSet custT="1"/>
      <dgm:spPr/>
      <dgm:t>
        <a:bodyPr/>
        <a:lstStyle/>
        <a:p>
          <a:r>
            <a:rPr lang="nl-BE" sz="1500" b="1" dirty="0"/>
            <a:t>Knelpunten?</a:t>
          </a:r>
          <a:endParaRPr lang="nl-BE" sz="1500" dirty="0"/>
        </a:p>
      </dgm:t>
    </dgm:pt>
    <dgm:pt modelId="{85BB14C1-2D68-42F0-9BE6-781D9A224410}" type="parTrans" cxnId="{33BB7256-2AED-4711-AE6D-0503B1B391B2}">
      <dgm:prSet/>
      <dgm:spPr/>
      <dgm:t>
        <a:bodyPr/>
        <a:lstStyle/>
        <a:p>
          <a:endParaRPr lang="fr-BE"/>
        </a:p>
      </dgm:t>
    </dgm:pt>
    <dgm:pt modelId="{093F7C0D-AD92-4541-9A8C-7C65A1412F24}" type="sibTrans" cxnId="{33BB7256-2AED-4711-AE6D-0503B1B391B2}">
      <dgm:prSet/>
      <dgm:spPr/>
      <dgm:t>
        <a:bodyPr/>
        <a:lstStyle/>
        <a:p>
          <a:endParaRPr lang="fr-BE"/>
        </a:p>
      </dgm:t>
    </dgm:pt>
    <dgm:pt modelId="{0C47FFA7-4217-4010-B0D1-672072EC87E3}">
      <dgm:prSet custT="1"/>
      <dgm:spPr/>
      <dgm:t>
        <a:bodyPr/>
        <a:lstStyle/>
        <a:p>
          <a:r>
            <a:rPr lang="nl-BE" sz="1500" dirty="0"/>
            <a:t>Hoe…</a:t>
          </a:r>
          <a:r>
            <a:rPr lang="nl-BE" sz="1500" b="1" dirty="0"/>
            <a:t>eruit zien</a:t>
          </a:r>
          <a:r>
            <a:rPr lang="nl-BE" sz="1500" dirty="0"/>
            <a:t>?</a:t>
          </a:r>
        </a:p>
      </dgm:t>
    </dgm:pt>
    <dgm:pt modelId="{D688F258-9592-4278-A980-5F27C167D35D}" type="parTrans" cxnId="{F0EE70C5-39D0-42E7-8E9A-B041F79EB560}">
      <dgm:prSet/>
      <dgm:spPr/>
      <dgm:t>
        <a:bodyPr/>
        <a:lstStyle/>
        <a:p>
          <a:endParaRPr lang="fr-BE"/>
        </a:p>
      </dgm:t>
    </dgm:pt>
    <dgm:pt modelId="{B048E820-D99E-48DC-A22F-D4D95A760E69}" type="sibTrans" cxnId="{F0EE70C5-39D0-42E7-8E9A-B041F79EB560}">
      <dgm:prSet/>
      <dgm:spPr/>
      <dgm:t>
        <a:bodyPr/>
        <a:lstStyle/>
        <a:p>
          <a:endParaRPr lang="fr-BE"/>
        </a:p>
      </dgm:t>
    </dgm:pt>
    <dgm:pt modelId="{DB9CCF5D-25CD-4A07-B2B8-6AA5A06541B3}" type="pres">
      <dgm:prSet presAssocID="{C42F8DD0-6CDF-431C-965D-98D62253E9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92C30AC2-5C8A-4368-AE0E-A2500BDAE1B5}" type="pres">
      <dgm:prSet presAssocID="{67F9624B-F156-46FF-946B-A57024169A01}" presName="parentLin" presStyleCnt="0"/>
      <dgm:spPr/>
    </dgm:pt>
    <dgm:pt modelId="{1CE21BD1-8720-45D2-8D91-FB1F5BB9AD80}" type="pres">
      <dgm:prSet presAssocID="{67F9624B-F156-46FF-946B-A57024169A01}" presName="parentLeftMargin" presStyleLbl="node1" presStyleIdx="0" presStyleCnt="1"/>
      <dgm:spPr/>
      <dgm:t>
        <a:bodyPr/>
        <a:lstStyle/>
        <a:p>
          <a:endParaRPr lang="fr-BE"/>
        </a:p>
      </dgm:t>
    </dgm:pt>
    <dgm:pt modelId="{E46F4171-5C15-49A8-A5F6-731701659DC0}" type="pres">
      <dgm:prSet presAssocID="{67F9624B-F156-46FF-946B-A57024169A0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E33EC7E-037B-4ABC-8028-F075FD022F0A}" type="pres">
      <dgm:prSet presAssocID="{67F9624B-F156-46FF-946B-A57024169A01}" presName="negativeSpace" presStyleCnt="0"/>
      <dgm:spPr/>
    </dgm:pt>
    <dgm:pt modelId="{FE2BDEF3-CF42-48FF-96F3-7F552B018F7A}" type="pres">
      <dgm:prSet presAssocID="{67F9624B-F156-46FF-946B-A57024169A0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303C8BA5-5FE8-4116-B96A-75E2400DFEBD}" srcId="{C42F8DD0-6CDF-431C-965D-98D62253E95D}" destId="{67F9624B-F156-46FF-946B-A57024169A01}" srcOrd="0" destOrd="0" parTransId="{8DE89230-7EAE-4773-8890-13D85B0C9CFE}" sibTransId="{5533D199-11C1-42E4-8F11-642122210DEF}"/>
    <dgm:cxn modelId="{B4C54944-16C1-4A0F-A51F-29663979859C}" type="presOf" srcId="{DEA3936C-A68C-4FBE-9191-1616A06746A7}" destId="{FE2BDEF3-CF42-48FF-96F3-7F552B018F7A}" srcOrd="0" destOrd="0" presId="urn:microsoft.com/office/officeart/2005/8/layout/list1"/>
    <dgm:cxn modelId="{1A0D4F97-41BA-4661-BC93-EADB7A67C120}" type="presOf" srcId="{0C47FFA7-4217-4010-B0D1-672072EC87E3}" destId="{FE2BDEF3-CF42-48FF-96F3-7F552B018F7A}" srcOrd="0" destOrd="2" presId="urn:microsoft.com/office/officeart/2005/8/layout/list1"/>
    <dgm:cxn modelId="{F3EB0B34-7DAC-4868-987B-5C65F9BDA109}" type="presOf" srcId="{6C6FC933-E6B7-4C3D-8546-A8CF15AF8417}" destId="{FE2BDEF3-CF42-48FF-96F3-7F552B018F7A}" srcOrd="0" destOrd="1" presId="urn:microsoft.com/office/officeart/2005/8/layout/list1"/>
    <dgm:cxn modelId="{0360BD81-75DE-400A-B063-E53E5DB680EC}" type="presOf" srcId="{67F9624B-F156-46FF-946B-A57024169A01}" destId="{E46F4171-5C15-49A8-A5F6-731701659DC0}" srcOrd="1" destOrd="0" presId="urn:microsoft.com/office/officeart/2005/8/layout/list1"/>
    <dgm:cxn modelId="{33BB7256-2AED-4711-AE6D-0503B1B391B2}" srcId="{67F9624B-F156-46FF-946B-A57024169A01}" destId="{6C6FC933-E6B7-4C3D-8546-A8CF15AF8417}" srcOrd="1" destOrd="0" parTransId="{85BB14C1-2D68-42F0-9BE6-781D9A224410}" sibTransId="{093F7C0D-AD92-4541-9A8C-7C65A1412F24}"/>
    <dgm:cxn modelId="{B8A2768F-0DA2-4317-BD2B-BFFCCF188320}" type="presOf" srcId="{C42F8DD0-6CDF-431C-965D-98D62253E95D}" destId="{DB9CCF5D-25CD-4A07-B2B8-6AA5A06541B3}" srcOrd="0" destOrd="0" presId="urn:microsoft.com/office/officeart/2005/8/layout/list1"/>
    <dgm:cxn modelId="{EC3A8DF8-16D8-4F7C-A418-3D5F375B0088}" type="presOf" srcId="{67F9624B-F156-46FF-946B-A57024169A01}" destId="{1CE21BD1-8720-45D2-8D91-FB1F5BB9AD80}" srcOrd="0" destOrd="0" presId="urn:microsoft.com/office/officeart/2005/8/layout/list1"/>
    <dgm:cxn modelId="{9E6F12A1-B937-4F7E-B3B5-E4355819F934}" srcId="{67F9624B-F156-46FF-946B-A57024169A01}" destId="{DEA3936C-A68C-4FBE-9191-1616A06746A7}" srcOrd="0" destOrd="0" parTransId="{BDE80336-16A4-458C-BFB3-086E7E40A002}" sibTransId="{522C735E-2513-4072-BB72-7ABD87E612B6}"/>
    <dgm:cxn modelId="{F0EE70C5-39D0-42E7-8E9A-B041F79EB560}" srcId="{67F9624B-F156-46FF-946B-A57024169A01}" destId="{0C47FFA7-4217-4010-B0D1-672072EC87E3}" srcOrd="2" destOrd="0" parTransId="{D688F258-9592-4278-A980-5F27C167D35D}" sibTransId="{B048E820-D99E-48DC-A22F-D4D95A760E69}"/>
    <dgm:cxn modelId="{56C1202D-9405-4792-89A5-33353455E0D9}" type="presParOf" srcId="{DB9CCF5D-25CD-4A07-B2B8-6AA5A06541B3}" destId="{92C30AC2-5C8A-4368-AE0E-A2500BDAE1B5}" srcOrd="0" destOrd="0" presId="urn:microsoft.com/office/officeart/2005/8/layout/list1"/>
    <dgm:cxn modelId="{29C7637C-E670-4B1A-83C3-C76C998C8B73}" type="presParOf" srcId="{92C30AC2-5C8A-4368-AE0E-A2500BDAE1B5}" destId="{1CE21BD1-8720-45D2-8D91-FB1F5BB9AD80}" srcOrd="0" destOrd="0" presId="urn:microsoft.com/office/officeart/2005/8/layout/list1"/>
    <dgm:cxn modelId="{3AEAF154-64CC-493E-BDC5-9A9D980360ED}" type="presParOf" srcId="{92C30AC2-5C8A-4368-AE0E-A2500BDAE1B5}" destId="{E46F4171-5C15-49A8-A5F6-731701659DC0}" srcOrd="1" destOrd="0" presId="urn:microsoft.com/office/officeart/2005/8/layout/list1"/>
    <dgm:cxn modelId="{A546866A-F4A5-4FB0-9477-48CA14843957}" type="presParOf" srcId="{DB9CCF5D-25CD-4A07-B2B8-6AA5A06541B3}" destId="{4E33EC7E-037B-4ABC-8028-F075FD022F0A}" srcOrd="1" destOrd="0" presId="urn:microsoft.com/office/officeart/2005/8/layout/list1"/>
    <dgm:cxn modelId="{21A65266-78E0-4978-AA89-582B317F4B31}" type="presParOf" srcId="{DB9CCF5D-25CD-4A07-B2B8-6AA5A06541B3}" destId="{FE2BDEF3-CF42-48FF-96F3-7F552B018F7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6A20F39-5A55-4E6A-8723-AF7C94F19DE7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570B2B-A006-4728-BE85-DAE67EC45FF8}">
      <dgm:prSet phldrT="[Texte]" custT="1"/>
      <dgm:spPr/>
      <dgm:t>
        <a:bodyPr/>
        <a:lstStyle/>
        <a:p>
          <a:endParaRPr lang="fr-FR" sz="1800" dirty="0"/>
        </a:p>
      </dgm:t>
    </dgm:pt>
    <dgm:pt modelId="{475794A5-E991-476D-A538-E0EB38399CAE}" type="sibTrans" cxnId="{EEC327C3-7D45-4C52-9DF9-D799C49F8FFB}">
      <dgm:prSet/>
      <dgm:spPr/>
      <dgm:t>
        <a:bodyPr/>
        <a:lstStyle/>
        <a:p>
          <a:endParaRPr lang="fr-FR" sz="4400"/>
        </a:p>
      </dgm:t>
    </dgm:pt>
    <dgm:pt modelId="{AE16AFD9-B9E0-42E9-870A-01F4ED4DCEAF}" type="parTrans" cxnId="{EEC327C3-7D45-4C52-9DF9-D799C49F8FFB}">
      <dgm:prSet/>
      <dgm:spPr/>
      <dgm:t>
        <a:bodyPr/>
        <a:lstStyle/>
        <a:p>
          <a:endParaRPr lang="fr-FR" sz="4400"/>
        </a:p>
      </dgm:t>
    </dgm:pt>
    <dgm:pt modelId="{E4434F43-47D3-43F2-AAE1-FCC872BCE613}" type="pres">
      <dgm:prSet presAssocID="{C6A20F39-5A55-4E6A-8723-AF7C94F19DE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42A11528-9DE0-46D7-BF02-CEEBBF216213}" type="pres">
      <dgm:prSet presAssocID="{C6A20F39-5A55-4E6A-8723-AF7C94F19DE7}" presName="ribbon" presStyleLbl="node1" presStyleIdx="0" presStyleCnt="1" custScaleX="291472" custLinFactNeighborY="2504"/>
      <dgm:spPr/>
    </dgm:pt>
    <dgm:pt modelId="{221EEDBD-5FE7-45C3-AFBC-6696486E6DC7}" type="pres">
      <dgm:prSet presAssocID="{C6A20F39-5A55-4E6A-8723-AF7C94F19DE7}" presName="leftArrowText" presStyleLbl="node1" presStyleIdx="0" presStyleCnt="1" custScaleX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E448382-D1FA-494C-B04F-04ABCF879FAD}" type="pres">
      <dgm:prSet presAssocID="{C6A20F39-5A55-4E6A-8723-AF7C94F19DE7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5A8AA68-BD0C-435B-890E-7093027F51BD}" type="presOf" srcId="{C6A20F39-5A55-4E6A-8723-AF7C94F19DE7}" destId="{E4434F43-47D3-43F2-AAE1-FCC872BCE613}" srcOrd="0" destOrd="0" presId="urn:microsoft.com/office/officeart/2005/8/layout/arrow6"/>
    <dgm:cxn modelId="{73553ECD-3CC8-4CCC-8038-82E385109C40}" type="presOf" srcId="{17570B2B-A006-4728-BE85-DAE67EC45FF8}" destId="{221EEDBD-5FE7-45C3-AFBC-6696486E6DC7}" srcOrd="0" destOrd="0" presId="urn:microsoft.com/office/officeart/2005/8/layout/arrow6"/>
    <dgm:cxn modelId="{EEC327C3-7D45-4C52-9DF9-D799C49F8FFB}" srcId="{C6A20F39-5A55-4E6A-8723-AF7C94F19DE7}" destId="{17570B2B-A006-4728-BE85-DAE67EC45FF8}" srcOrd="0" destOrd="0" parTransId="{AE16AFD9-B9E0-42E9-870A-01F4ED4DCEAF}" sibTransId="{475794A5-E991-476D-A538-E0EB38399CAE}"/>
    <dgm:cxn modelId="{D55C7D91-2FAF-41BA-942E-BAF7BB959661}" type="presParOf" srcId="{E4434F43-47D3-43F2-AAE1-FCC872BCE613}" destId="{42A11528-9DE0-46D7-BF02-CEEBBF216213}" srcOrd="0" destOrd="0" presId="urn:microsoft.com/office/officeart/2005/8/layout/arrow6"/>
    <dgm:cxn modelId="{133A9A16-E618-4F3A-A30F-6753519551EA}" type="presParOf" srcId="{E4434F43-47D3-43F2-AAE1-FCC872BCE613}" destId="{221EEDBD-5FE7-45C3-AFBC-6696486E6DC7}" srcOrd="1" destOrd="0" presId="urn:microsoft.com/office/officeart/2005/8/layout/arrow6"/>
    <dgm:cxn modelId="{07873D61-62EA-4B53-B76C-D70CC5D192C1}" type="presParOf" srcId="{E4434F43-47D3-43F2-AAE1-FCC872BCE613}" destId="{AE448382-D1FA-494C-B04F-04ABCF879FA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6A20F39-5A55-4E6A-8723-AF7C94F19DE7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570B2B-A006-4728-BE85-DAE67EC45FF8}">
      <dgm:prSet phldrT="[Texte]" custT="1"/>
      <dgm:spPr/>
      <dgm:t>
        <a:bodyPr/>
        <a:lstStyle/>
        <a:p>
          <a:endParaRPr lang="fr-FR" sz="1800" dirty="0"/>
        </a:p>
      </dgm:t>
    </dgm:pt>
    <dgm:pt modelId="{475794A5-E991-476D-A538-E0EB38399CAE}" type="sibTrans" cxnId="{EEC327C3-7D45-4C52-9DF9-D799C49F8FFB}">
      <dgm:prSet/>
      <dgm:spPr/>
      <dgm:t>
        <a:bodyPr/>
        <a:lstStyle/>
        <a:p>
          <a:endParaRPr lang="fr-FR" sz="4400"/>
        </a:p>
      </dgm:t>
    </dgm:pt>
    <dgm:pt modelId="{AE16AFD9-B9E0-42E9-870A-01F4ED4DCEAF}" type="parTrans" cxnId="{EEC327C3-7D45-4C52-9DF9-D799C49F8FFB}">
      <dgm:prSet/>
      <dgm:spPr/>
      <dgm:t>
        <a:bodyPr/>
        <a:lstStyle/>
        <a:p>
          <a:endParaRPr lang="fr-FR" sz="4400"/>
        </a:p>
      </dgm:t>
    </dgm:pt>
    <dgm:pt modelId="{E4434F43-47D3-43F2-AAE1-FCC872BCE613}" type="pres">
      <dgm:prSet presAssocID="{C6A20F39-5A55-4E6A-8723-AF7C94F19DE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42A11528-9DE0-46D7-BF02-CEEBBF216213}" type="pres">
      <dgm:prSet presAssocID="{C6A20F39-5A55-4E6A-8723-AF7C94F19DE7}" presName="ribbon" presStyleLbl="node1" presStyleIdx="0" presStyleCnt="1" custScaleX="291472" custLinFactNeighborY="2504"/>
      <dgm:spPr/>
    </dgm:pt>
    <dgm:pt modelId="{221EEDBD-5FE7-45C3-AFBC-6696486E6DC7}" type="pres">
      <dgm:prSet presAssocID="{C6A20F39-5A55-4E6A-8723-AF7C94F19DE7}" presName="leftArrowText" presStyleLbl="node1" presStyleIdx="0" presStyleCnt="1" custScaleX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E448382-D1FA-494C-B04F-04ABCF879FAD}" type="pres">
      <dgm:prSet presAssocID="{C6A20F39-5A55-4E6A-8723-AF7C94F19DE7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5A8AA68-BD0C-435B-890E-7093027F51BD}" type="presOf" srcId="{C6A20F39-5A55-4E6A-8723-AF7C94F19DE7}" destId="{E4434F43-47D3-43F2-AAE1-FCC872BCE613}" srcOrd="0" destOrd="0" presId="urn:microsoft.com/office/officeart/2005/8/layout/arrow6"/>
    <dgm:cxn modelId="{73553ECD-3CC8-4CCC-8038-82E385109C40}" type="presOf" srcId="{17570B2B-A006-4728-BE85-DAE67EC45FF8}" destId="{221EEDBD-5FE7-45C3-AFBC-6696486E6DC7}" srcOrd="0" destOrd="0" presId="urn:microsoft.com/office/officeart/2005/8/layout/arrow6"/>
    <dgm:cxn modelId="{EEC327C3-7D45-4C52-9DF9-D799C49F8FFB}" srcId="{C6A20F39-5A55-4E6A-8723-AF7C94F19DE7}" destId="{17570B2B-A006-4728-BE85-DAE67EC45FF8}" srcOrd="0" destOrd="0" parTransId="{AE16AFD9-B9E0-42E9-870A-01F4ED4DCEAF}" sibTransId="{475794A5-E991-476D-A538-E0EB38399CAE}"/>
    <dgm:cxn modelId="{D55C7D91-2FAF-41BA-942E-BAF7BB959661}" type="presParOf" srcId="{E4434F43-47D3-43F2-AAE1-FCC872BCE613}" destId="{42A11528-9DE0-46D7-BF02-CEEBBF216213}" srcOrd="0" destOrd="0" presId="urn:microsoft.com/office/officeart/2005/8/layout/arrow6"/>
    <dgm:cxn modelId="{133A9A16-E618-4F3A-A30F-6753519551EA}" type="presParOf" srcId="{E4434F43-47D3-43F2-AAE1-FCC872BCE613}" destId="{221EEDBD-5FE7-45C3-AFBC-6696486E6DC7}" srcOrd="1" destOrd="0" presId="urn:microsoft.com/office/officeart/2005/8/layout/arrow6"/>
    <dgm:cxn modelId="{07873D61-62EA-4B53-B76C-D70CC5D192C1}" type="presParOf" srcId="{E4434F43-47D3-43F2-AAE1-FCC872BCE613}" destId="{AE448382-D1FA-494C-B04F-04ABCF879FA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6A20F39-5A55-4E6A-8723-AF7C94F19DE7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570B2B-A006-4728-BE85-DAE67EC45FF8}">
      <dgm:prSet phldrT="[Texte]" custT="1"/>
      <dgm:spPr/>
      <dgm:t>
        <a:bodyPr/>
        <a:lstStyle/>
        <a:p>
          <a:endParaRPr lang="fr-FR" sz="1800" dirty="0"/>
        </a:p>
      </dgm:t>
    </dgm:pt>
    <dgm:pt modelId="{475794A5-E991-476D-A538-E0EB38399CAE}" type="sibTrans" cxnId="{EEC327C3-7D45-4C52-9DF9-D799C49F8FFB}">
      <dgm:prSet/>
      <dgm:spPr/>
      <dgm:t>
        <a:bodyPr/>
        <a:lstStyle/>
        <a:p>
          <a:endParaRPr lang="fr-FR" sz="4400"/>
        </a:p>
      </dgm:t>
    </dgm:pt>
    <dgm:pt modelId="{AE16AFD9-B9E0-42E9-870A-01F4ED4DCEAF}" type="parTrans" cxnId="{EEC327C3-7D45-4C52-9DF9-D799C49F8FFB}">
      <dgm:prSet/>
      <dgm:spPr/>
      <dgm:t>
        <a:bodyPr/>
        <a:lstStyle/>
        <a:p>
          <a:endParaRPr lang="fr-FR" sz="4400"/>
        </a:p>
      </dgm:t>
    </dgm:pt>
    <dgm:pt modelId="{E4434F43-47D3-43F2-AAE1-FCC872BCE613}" type="pres">
      <dgm:prSet presAssocID="{C6A20F39-5A55-4E6A-8723-AF7C94F19DE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42A11528-9DE0-46D7-BF02-CEEBBF216213}" type="pres">
      <dgm:prSet presAssocID="{C6A20F39-5A55-4E6A-8723-AF7C94F19DE7}" presName="ribbon" presStyleLbl="node1" presStyleIdx="0" presStyleCnt="1" custScaleX="291472" custLinFactNeighborY="2504"/>
      <dgm:spPr/>
    </dgm:pt>
    <dgm:pt modelId="{221EEDBD-5FE7-45C3-AFBC-6696486E6DC7}" type="pres">
      <dgm:prSet presAssocID="{C6A20F39-5A55-4E6A-8723-AF7C94F19DE7}" presName="leftArrowText" presStyleLbl="node1" presStyleIdx="0" presStyleCnt="1" custScaleX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E448382-D1FA-494C-B04F-04ABCF879FAD}" type="pres">
      <dgm:prSet presAssocID="{C6A20F39-5A55-4E6A-8723-AF7C94F19DE7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5A8AA68-BD0C-435B-890E-7093027F51BD}" type="presOf" srcId="{C6A20F39-5A55-4E6A-8723-AF7C94F19DE7}" destId="{E4434F43-47D3-43F2-AAE1-FCC872BCE613}" srcOrd="0" destOrd="0" presId="urn:microsoft.com/office/officeart/2005/8/layout/arrow6"/>
    <dgm:cxn modelId="{73553ECD-3CC8-4CCC-8038-82E385109C40}" type="presOf" srcId="{17570B2B-A006-4728-BE85-DAE67EC45FF8}" destId="{221EEDBD-5FE7-45C3-AFBC-6696486E6DC7}" srcOrd="0" destOrd="0" presId="urn:microsoft.com/office/officeart/2005/8/layout/arrow6"/>
    <dgm:cxn modelId="{EEC327C3-7D45-4C52-9DF9-D799C49F8FFB}" srcId="{C6A20F39-5A55-4E6A-8723-AF7C94F19DE7}" destId="{17570B2B-A006-4728-BE85-DAE67EC45FF8}" srcOrd="0" destOrd="0" parTransId="{AE16AFD9-B9E0-42E9-870A-01F4ED4DCEAF}" sibTransId="{475794A5-E991-476D-A538-E0EB38399CAE}"/>
    <dgm:cxn modelId="{D55C7D91-2FAF-41BA-942E-BAF7BB959661}" type="presParOf" srcId="{E4434F43-47D3-43F2-AAE1-FCC872BCE613}" destId="{42A11528-9DE0-46D7-BF02-CEEBBF216213}" srcOrd="0" destOrd="0" presId="urn:microsoft.com/office/officeart/2005/8/layout/arrow6"/>
    <dgm:cxn modelId="{133A9A16-E618-4F3A-A30F-6753519551EA}" type="presParOf" srcId="{E4434F43-47D3-43F2-AAE1-FCC872BCE613}" destId="{221EEDBD-5FE7-45C3-AFBC-6696486E6DC7}" srcOrd="1" destOrd="0" presId="urn:microsoft.com/office/officeart/2005/8/layout/arrow6"/>
    <dgm:cxn modelId="{07873D61-62EA-4B53-B76C-D70CC5D192C1}" type="presParOf" srcId="{E4434F43-47D3-43F2-AAE1-FCC872BCE613}" destId="{AE448382-D1FA-494C-B04F-04ABCF879FA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6A20F39-5A55-4E6A-8723-AF7C94F19DE7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570B2B-A006-4728-BE85-DAE67EC45FF8}">
      <dgm:prSet phldrT="[Texte]" custT="1"/>
      <dgm:spPr/>
      <dgm:t>
        <a:bodyPr/>
        <a:lstStyle/>
        <a:p>
          <a:endParaRPr lang="fr-FR" sz="1800" dirty="0"/>
        </a:p>
      </dgm:t>
    </dgm:pt>
    <dgm:pt modelId="{475794A5-E991-476D-A538-E0EB38399CAE}" type="sibTrans" cxnId="{EEC327C3-7D45-4C52-9DF9-D799C49F8FFB}">
      <dgm:prSet/>
      <dgm:spPr/>
      <dgm:t>
        <a:bodyPr/>
        <a:lstStyle/>
        <a:p>
          <a:endParaRPr lang="fr-FR" sz="4400"/>
        </a:p>
      </dgm:t>
    </dgm:pt>
    <dgm:pt modelId="{AE16AFD9-B9E0-42E9-870A-01F4ED4DCEAF}" type="parTrans" cxnId="{EEC327C3-7D45-4C52-9DF9-D799C49F8FFB}">
      <dgm:prSet/>
      <dgm:spPr/>
      <dgm:t>
        <a:bodyPr/>
        <a:lstStyle/>
        <a:p>
          <a:endParaRPr lang="fr-FR" sz="4400"/>
        </a:p>
      </dgm:t>
    </dgm:pt>
    <dgm:pt modelId="{E4434F43-47D3-43F2-AAE1-FCC872BCE613}" type="pres">
      <dgm:prSet presAssocID="{C6A20F39-5A55-4E6A-8723-AF7C94F19DE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42A11528-9DE0-46D7-BF02-CEEBBF216213}" type="pres">
      <dgm:prSet presAssocID="{C6A20F39-5A55-4E6A-8723-AF7C94F19DE7}" presName="ribbon" presStyleLbl="node1" presStyleIdx="0" presStyleCnt="1" custScaleX="291472" custLinFactNeighborY="2504"/>
      <dgm:spPr/>
    </dgm:pt>
    <dgm:pt modelId="{221EEDBD-5FE7-45C3-AFBC-6696486E6DC7}" type="pres">
      <dgm:prSet presAssocID="{C6A20F39-5A55-4E6A-8723-AF7C94F19DE7}" presName="leftArrowText" presStyleLbl="node1" presStyleIdx="0" presStyleCnt="1" custScaleX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E448382-D1FA-494C-B04F-04ABCF879FAD}" type="pres">
      <dgm:prSet presAssocID="{C6A20F39-5A55-4E6A-8723-AF7C94F19DE7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5A8AA68-BD0C-435B-890E-7093027F51BD}" type="presOf" srcId="{C6A20F39-5A55-4E6A-8723-AF7C94F19DE7}" destId="{E4434F43-47D3-43F2-AAE1-FCC872BCE613}" srcOrd="0" destOrd="0" presId="urn:microsoft.com/office/officeart/2005/8/layout/arrow6"/>
    <dgm:cxn modelId="{73553ECD-3CC8-4CCC-8038-82E385109C40}" type="presOf" srcId="{17570B2B-A006-4728-BE85-DAE67EC45FF8}" destId="{221EEDBD-5FE7-45C3-AFBC-6696486E6DC7}" srcOrd="0" destOrd="0" presId="urn:microsoft.com/office/officeart/2005/8/layout/arrow6"/>
    <dgm:cxn modelId="{EEC327C3-7D45-4C52-9DF9-D799C49F8FFB}" srcId="{C6A20F39-5A55-4E6A-8723-AF7C94F19DE7}" destId="{17570B2B-A006-4728-BE85-DAE67EC45FF8}" srcOrd="0" destOrd="0" parTransId="{AE16AFD9-B9E0-42E9-870A-01F4ED4DCEAF}" sibTransId="{475794A5-E991-476D-A538-E0EB38399CAE}"/>
    <dgm:cxn modelId="{D55C7D91-2FAF-41BA-942E-BAF7BB959661}" type="presParOf" srcId="{E4434F43-47D3-43F2-AAE1-FCC872BCE613}" destId="{42A11528-9DE0-46D7-BF02-CEEBBF216213}" srcOrd="0" destOrd="0" presId="urn:microsoft.com/office/officeart/2005/8/layout/arrow6"/>
    <dgm:cxn modelId="{133A9A16-E618-4F3A-A30F-6753519551EA}" type="presParOf" srcId="{E4434F43-47D3-43F2-AAE1-FCC872BCE613}" destId="{221EEDBD-5FE7-45C3-AFBC-6696486E6DC7}" srcOrd="1" destOrd="0" presId="urn:microsoft.com/office/officeart/2005/8/layout/arrow6"/>
    <dgm:cxn modelId="{07873D61-62EA-4B53-B76C-D70CC5D192C1}" type="presParOf" srcId="{E4434F43-47D3-43F2-AAE1-FCC872BCE613}" destId="{AE448382-D1FA-494C-B04F-04ABCF879FA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6A20F39-5A55-4E6A-8723-AF7C94F19DE7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570B2B-A006-4728-BE85-DAE67EC45FF8}">
      <dgm:prSet phldrT="[Texte]" custT="1"/>
      <dgm:spPr/>
      <dgm:t>
        <a:bodyPr/>
        <a:lstStyle/>
        <a:p>
          <a:endParaRPr lang="fr-FR" sz="1800" dirty="0"/>
        </a:p>
      </dgm:t>
    </dgm:pt>
    <dgm:pt modelId="{475794A5-E991-476D-A538-E0EB38399CAE}" type="sibTrans" cxnId="{EEC327C3-7D45-4C52-9DF9-D799C49F8FFB}">
      <dgm:prSet/>
      <dgm:spPr/>
      <dgm:t>
        <a:bodyPr/>
        <a:lstStyle/>
        <a:p>
          <a:endParaRPr lang="fr-FR" sz="4400"/>
        </a:p>
      </dgm:t>
    </dgm:pt>
    <dgm:pt modelId="{AE16AFD9-B9E0-42E9-870A-01F4ED4DCEAF}" type="parTrans" cxnId="{EEC327C3-7D45-4C52-9DF9-D799C49F8FFB}">
      <dgm:prSet/>
      <dgm:spPr/>
      <dgm:t>
        <a:bodyPr/>
        <a:lstStyle/>
        <a:p>
          <a:endParaRPr lang="fr-FR" sz="4400"/>
        </a:p>
      </dgm:t>
    </dgm:pt>
    <dgm:pt modelId="{E4434F43-47D3-43F2-AAE1-FCC872BCE613}" type="pres">
      <dgm:prSet presAssocID="{C6A20F39-5A55-4E6A-8723-AF7C94F19DE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42A11528-9DE0-46D7-BF02-CEEBBF216213}" type="pres">
      <dgm:prSet presAssocID="{C6A20F39-5A55-4E6A-8723-AF7C94F19DE7}" presName="ribbon" presStyleLbl="node1" presStyleIdx="0" presStyleCnt="1" custScaleX="291472" custLinFactNeighborY="2504"/>
      <dgm:spPr/>
    </dgm:pt>
    <dgm:pt modelId="{221EEDBD-5FE7-45C3-AFBC-6696486E6DC7}" type="pres">
      <dgm:prSet presAssocID="{C6A20F39-5A55-4E6A-8723-AF7C94F19DE7}" presName="leftArrowText" presStyleLbl="node1" presStyleIdx="0" presStyleCnt="1" custScaleX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E448382-D1FA-494C-B04F-04ABCF879FAD}" type="pres">
      <dgm:prSet presAssocID="{C6A20F39-5A55-4E6A-8723-AF7C94F19DE7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5A8AA68-BD0C-435B-890E-7093027F51BD}" type="presOf" srcId="{C6A20F39-5A55-4E6A-8723-AF7C94F19DE7}" destId="{E4434F43-47D3-43F2-AAE1-FCC872BCE613}" srcOrd="0" destOrd="0" presId="urn:microsoft.com/office/officeart/2005/8/layout/arrow6"/>
    <dgm:cxn modelId="{73553ECD-3CC8-4CCC-8038-82E385109C40}" type="presOf" srcId="{17570B2B-A006-4728-BE85-DAE67EC45FF8}" destId="{221EEDBD-5FE7-45C3-AFBC-6696486E6DC7}" srcOrd="0" destOrd="0" presId="urn:microsoft.com/office/officeart/2005/8/layout/arrow6"/>
    <dgm:cxn modelId="{EEC327C3-7D45-4C52-9DF9-D799C49F8FFB}" srcId="{C6A20F39-5A55-4E6A-8723-AF7C94F19DE7}" destId="{17570B2B-A006-4728-BE85-DAE67EC45FF8}" srcOrd="0" destOrd="0" parTransId="{AE16AFD9-B9E0-42E9-870A-01F4ED4DCEAF}" sibTransId="{475794A5-E991-476D-A538-E0EB38399CAE}"/>
    <dgm:cxn modelId="{D55C7D91-2FAF-41BA-942E-BAF7BB959661}" type="presParOf" srcId="{E4434F43-47D3-43F2-AAE1-FCC872BCE613}" destId="{42A11528-9DE0-46D7-BF02-CEEBBF216213}" srcOrd="0" destOrd="0" presId="urn:microsoft.com/office/officeart/2005/8/layout/arrow6"/>
    <dgm:cxn modelId="{133A9A16-E618-4F3A-A30F-6753519551EA}" type="presParOf" srcId="{E4434F43-47D3-43F2-AAE1-FCC872BCE613}" destId="{221EEDBD-5FE7-45C3-AFBC-6696486E6DC7}" srcOrd="1" destOrd="0" presId="urn:microsoft.com/office/officeart/2005/8/layout/arrow6"/>
    <dgm:cxn modelId="{07873D61-62EA-4B53-B76C-D70CC5D192C1}" type="presParOf" srcId="{E4434F43-47D3-43F2-AAE1-FCC872BCE613}" destId="{AE448382-D1FA-494C-B04F-04ABCF879FA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6A20F39-5A55-4E6A-8723-AF7C94F19DE7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570B2B-A006-4728-BE85-DAE67EC45FF8}">
      <dgm:prSet phldrT="[Texte]" custT="1"/>
      <dgm:spPr/>
      <dgm:t>
        <a:bodyPr/>
        <a:lstStyle/>
        <a:p>
          <a:endParaRPr lang="fr-FR" sz="1800" dirty="0"/>
        </a:p>
      </dgm:t>
    </dgm:pt>
    <dgm:pt modelId="{475794A5-E991-476D-A538-E0EB38399CAE}" type="sibTrans" cxnId="{EEC327C3-7D45-4C52-9DF9-D799C49F8FFB}">
      <dgm:prSet/>
      <dgm:spPr/>
      <dgm:t>
        <a:bodyPr/>
        <a:lstStyle/>
        <a:p>
          <a:endParaRPr lang="fr-FR" sz="4400"/>
        </a:p>
      </dgm:t>
    </dgm:pt>
    <dgm:pt modelId="{AE16AFD9-B9E0-42E9-870A-01F4ED4DCEAF}" type="parTrans" cxnId="{EEC327C3-7D45-4C52-9DF9-D799C49F8FFB}">
      <dgm:prSet/>
      <dgm:spPr/>
      <dgm:t>
        <a:bodyPr/>
        <a:lstStyle/>
        <a:p>
          <a:endParaRPr lang="fr-FR" sz="4400"/>
        </a:p>
      </dgm:t>
    </dgm:pt>
    <dgm:pt modelId="{E4434F43-47D3-43F2-AAE1-FCC872BCE613}" type="pres">
      <dgm:prSet presAssocID="{C6A20F39-5A55-4E6A-8723-AF7C94F19DE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42A11528-9DE0-46D7-BF02-CEEBBF216213}" type="pres">
      <dgm:prSet presAssocID="{C6A20F39-5A55-4E6A-8723-AF7C94F19DE7}" presName="ribbon" presStyleLbl="node1" presStyleIdx="0" presStyleCnt="1" custScaleX="291472" custLinFactNeighborY="2504"/>
      <dgm:spPr/>
    </dgm:pt>
    <dgm:pt modelId="{221EEDBD-5FE7-45C3-AFBC-6696486E6DC7}" type="pres">
      <dgm:prSet presAssocID="{C6A20F39-5A55-4E6A-8723-AF7C94F19DE7}" presName="leftArrowText" presStyleLbl="node1" presStyleIdx="0" presStyleCnt="1" custScaleX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E448382-D1FA-494C-B04F-04ABCF879FAD}" type="pres">
      <dgm:prSet presAssocID="{C6A20F39-5A55-4E6A-8723-AF7C94F19DE7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5A8AA68-BD0C-435B-890E-7093027F51BD}" type="presOf" srcId="{C6A20F39-5A55-4E6A-8723-AF7C94F19DE7}" destId="{E4434F43-47D3-43F2-AAE1-FCC872BCE613}" srcOrd="0" destOrd="0" presId="urn:microsoft.com/office/officeart/2005/8/layout/arrow6"/>
    <dgm:cxn modelId="{73553ECD-3CC8-4CCC-8038-82E385109C40}" type="presOf" srcId="{17570B2B-A006-4728-BE85-DAE67EC45FF8}" destId="{221EEDBD-5FE7-45C3-AFBC-6696486E6DC7}" srcOrd="0" destOrd="0" presId="urn:microsoft.com/office/officeart/2005/8/layout/arrow6"/>
    <dgm:cxn modelId="{EEC327C3-7D45-4C52-9DF9-D799C49F8FFB}" srcId="{C6A20F39-5A55-4E6A-8723-AF7C94F19DE7}" destId="{17570B2B-A006-4728-BE85-DAE67EC45FF8}" srcOrd="0" destOrd="0" parTransId="{AE16AFD9-B9E0-42E9-870A-01F4ED4DCEAF}" sibTransId="{475794A5-E991-476D-A538-E0EB38399CAE}"/>
    <dgm:cxn modelId="{D55C7D91-2FAF-41BA-942E-BAF7BB959661}" type="presParOf" srcId="{E4434F43-47D3-43F2-AAE1-FCC872BCE613}" destId="{42A11528-9DE0-46D7-BF02-CEEBBF216213}" srcOrd="0" destOrd="0" presId="urn:microsoft.com/office/officeart/2005/8/layout/arrow6"/>
    <dgm:cxn modelId="{133A9A16-E618-4F3A-A30F-6753519551EA}" type="presParOf" srcId="{E4434F43-47D3-43F2-AAE1-FCC872BCE613}" destId="{221EEDBD-5FE7-45C3-AFBC-6696486E6DC7}" srcOrd="1" destOrd="0" presId="urn:microsoft.com/office/officeart/2005/8/layout/arrow6"/>
    <dgm:cxn modelId="{07873D61-62EA-4B53-B76C-D70CC5D192C1}" type="presParOf" srcId="{E4434F43-47D3-43F2-AAE1-FCC872BCE613}" destId="{AE448382-D1FA-494C-B04F-04ABCF879FA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BA52F60-7D71-43CD-AEFA-CDF63B410C3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31781F2E-1F3B-4ACF-9508-64CA66F9C2FB}">
      <dgm:prSet phldrT="[Texte]" custT="1"/>
      <dgm:spPr/>
      <dgm:t>
        <a:bodyPr/>
        <a:lstStyle/>
        <a:p>
          <a:r>
            <a:rPr lang="fr-FR" sz="2000" dirty="0"/>
            <a:t>Assurer la transparence </a:t>
          </a:r>
          <a:endParaRPr lang="fr-BE" sz="2000" dirty="0"/>
        </a:p>
      </dgm:t>
    </dgm:pt>
    <dgm:pt modelId="{CDAFFA9D-B9DF-4C15-BE32-13B5F9B8E6CF}" type="parTrans" cxnId="{9C5BD689-8E69-46EC-B043-4C8D68A0F0C8}">
      <dgm:prSet/>
      <dgm:spPr/>
      <dgm:t>
        <a:bodyPr/>
        <a:lstStyle/>
        <a:p>
          <a:endParaRPr lang="fr-BE" sz="1600"/>
        </a:p>
      </dgm:t>
    </dgm:pt>
    <dgm:pt modelId="{7802A481-7AF6-4343-AB15-92BBEABCB378}" type="sibTrans" cxnId="{9C5BD689-8E69-46EC-B043-4C8D68A0F0C8}">
      <dgm:prSet/>
      <dgm:spPr/>
      <dgm:t>
        <a:bodyPr/>
        <a:lstStyle/>
        <a:p>
          <a:endParaRPr lang="fr-BE" sz="1600"/>
        </a:p>
      </dgm:t>
    </dgm:pt>
    <dgm:pt modelId="{3E4A1073-D0D1-483F-A123-7D1FFA19728F}">
      <dgm:prSet phldrT="[Texte]" custT="1"/>
      <dgm:spPr/>
      <dgm:t>
        <a:bodyPr/>
        <a:lstStyle/>
        <a:p>
          <a:r>
            <a:rPr lang="fr-FR" sz="2000" dirty="0"/>
            <a:t>Réduire la complexité du système pour en améliorer l’accessibilité </a:t>
          </a:r>
          <a:endParaRPr lang="fr-BE" sz="3600" dirty="0"/>
        </a:p>
      </dgm:t>
    </dgm:pt>
    <dgm:pt modelId="{62199D05-1761-45C3-A68E-2E2570A132E3}" type="sibTrans" cxnId="{9E6FD591-BF8B-46F3-BF0A-9DCE9B20AB9A}">
      <dgm:prSet/>
      <dgm:spPr/>
      <dgm:t>
        <a:bodyPr/>
        <a:lstStyle/>
        <a:p>
          <a:endParaRPr lang="fr-BE" sz="1600"/>
        </a:p>
      </dgm:t>
    </dgm:pt>
    <dgm:pt modelId="{8BF8D750-CA07-4708-A31C-335F9A75AC1F}" type="parTrans" cxnId="{9E6FD591-BF8B-46F3-BF0A-9DCE9B20AB9A}">
      <dgm:prSet/>
      <dgm:spPr/>
      <dgm:t>
        <a:bodyPr/>
        <a:lstStyle/>
        <a:p>
          <a:endParaRPr lang="fr-BE" sz="1600"/>
        </a:p>
      </dgm:t>
    </dgm:pt>
    <dgm:pt modelId="{1DD4F6D8-DCF6-41F5-855A-C443231D5AF2}">
      <dgm:prSet phldrT="[Texte]" custT="1"/>
      <dgm:spPr/>
      <dgm:t>
        <a:bodyPr/>
        <a:lstStyle/>
        <a:p>
          <a:r>
            <a:rPr lang="fr-FR" sz="2000" dirty="0"/>
            <a:t>Garantir la stabilité et la cohérence </a:t>
          </a:r>
          <a:endParaRPr lang="fr-BE" sz="3600" dirty="0"/>
        </a:p>
      </dgm:t>
    </dgm:pt>
    <dgm:pt modelId="{2C20B302-6468-4B7F-A4EB-E82C51CBC72A}" type="parTrans" cxnId="{D7FAE58C-AFEB-4AFA-A9C4-4CC5272E0EEA}">
      <dgm:prSet/>
      <dgm:spPr/>
      <dgm:t>
        <a:bodyPr/>
        <a:lstStyle/>
        <a:p>
          <a:endParaRPr lang="fr-BE" sz="1600"/>
        </a:p>
      </dgm:t>
    </dgm:pt>
    <dgm:pt modelId="{B26C0826-F75A-4331-ABC0-F6B21D74B8A8}" type="sibTrans" cxnId="{D7FAE58C-AFEB-4AFA-A9C4-4CC5272E0EEA}">
      <dgm:prSet/>
      <dgm:spPr/>
      <dgm:t>
        <a:bodyPr/>
        <a:lstStyle/>
        <a:p>
          <a:endParaRPr lang="fr-BE" sz="1600"/>
        </a:p>
      </dgm:t>
    </dgm:pt>
    <dgm:pt modelId="{D12AA3C8-FD7B-4D93-B670-9EF3E57E41AB}" type="pres">
      <dgm:prSet presAssocID="{9BA52F60-7D71-43CD-AEFA-CDF63B410C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3F6A12B0-71E4-4250-8A23-408C8D069001}" type="pres">
      <dgm:prSet presAssocID="{3E4A1073-D0D1-483F-A123-7D1FFA19728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D68870C-BC5D-4211-808D-6CB22368E829}" type="pres">
      <dgm:prSet presAssocID="{62199D05-1761-45C3-A68E-2E2570A132E3}" presName="spacer" presStyleCnt="0"/>
      <dgm:spPr/>
    </dgm:pt>
    <dgm:pt modelId="{0279BAC6-D155-413E-B4B5-533EE5F1C002}" type="pres">
      <dgm:prSet presAssocID="{1DD4F6D8-DCF6-41F5-855A-C443231D5AF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9392937-7977-4056-B176-98A4501D7522}" type="pres">
      <dgm:prSet presAssocID="{B26C0826-F75A-4331-ABC0-F6B21D74B8A8}" presName="spacer" presStyleCnt="0"/>
      <dgm:spPr/>
    </dgm:pt>
    <dgm:pt modelId="{EED1BD81-7981-478F-80B9-758F198D6987}" type="pres">
      <dgm:prSet presAssocID="{31781F2E-1F3B-4ACF-9508-64CA66F9C2F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D7FAE58C-AFEB-4AFA-A9C4-4CC5272E0EEA}" srcId="{9BA52F60-7D71-43CD-AEFA-CDF63B410C3E}" destId="{1DD4F6D8-DCF6-41F5-855A-C443231D5AF2}" srcOrd="1" destOrd="0" parTransId="{2C20B302-6468-4B7F-A4EB-E82C51CBC72A}" sibTransId="{B26C0826-F75A-4331-ABC0-F6B21D74B8A8}"/>
    <dgm:cxn modelId="{D8D44DDF-45EE-4379-8CBF-CF83C45B239D}" type="presOf" srcId="{3E4A1073-D0D1-483F-A123-7D1FFA19728F}" destId="{3F6A12B0-71E4-4250-8A23-408C8D069001}" srcOrd="0" destOrd="0" presId="urn:microsoft.com/office/officeart/2005/8/layout/vList2"/>
    <dgm:cxn modelId="{A5EDF446-FA88-4037-A9C2-FC4125917136}" type="presOf" srcId="{1DD4F6D8-DCF6-41F5-855A-C443231D5AF2}" destId="{0279BAC6-D155-413E-B4B5-533EE5F1C002}" srcOrd="0" destOrd="0" presId="urn:microsoft.com/office/officeart/2005/8/layout/vList2"/>
    <dgm:cxn modelId="{2A51329C-70B6-46A9-B0D9-E173C6479B5E}" type="presOf" srcId="{31781F2E-1F3B-4ACF-9508-64CA66F9C2FB}" destId="{EED1BD81-7981-478F-80B9-758F198D6987}" srcOrd="0" destOrd="0" presId="urn:microsoft.com/office/officeart/2005/8/layout/vList2"/>
    <dgm:cxn modelId="{9C5BD689-8E69-46EC-B043-4C8D68A0F0C8}" srcId="{9BA52F60-7D71-43CD-AEFA-CDF63B410C3E}" destId="{31781F2E-1F3B-4ACF-9508-64CA66F9C2FB}" srcOrd="2" destOrd="0" parTransId="{CDAFFA9D-B9DF-4C15-BE32-13B5F9B8E6CF}" sibTransId="{7802A481-7AF6-4343-AB15-92BBEABCB378}"/>
    <dgm:cxn modelId="{548D8A40-0C2D-4407-BE69-22B95729C01B}" type="presOf" srcId="{9BA52F60-7D71-43CD-AEFA-CDF63B410C3E}" destId="{D12AA3C8-FD7B-4D93-B670-9EF3E57E41AB}" srcOrd="0" destOrd="0" presId="urn:microsoft.com/office/officeart/2005/8/layout/vList2"/>
    <dgm:cxn modelId="{9E6FD591-BF8B-46F3-BF0A-9DCE9B20AB9A}" srcId="{9BA52F60-7D71-43CD-AEFA-CDF63B410C3E}" destId="{3E4A1073-D0D1-483F-A123-7D1FFA19728F}" srcOrd="0" destOrd="0" parTransId="{8BF8D750-CA07-4708-A31C-335F9A75AC1F}" sibTransId="{62199D05-1761-45C3-A68E-2E2570A132E3}"/>
    <dgm:cxn modelId="{DC8A778C-C9AA-4DD5-9A12-CD9C4624E291}" type="presParOf" srcId="{D12AA3C8-FD7B-4D93-B670-9EF3E57E41AB}" destId="{3F6A12B0-71E4-4250-8A23-408C8D069001}" srcOrd="0" destOrd="0" presId="urn:microsoft.com/office/officeart/2005/8/layout/vList2"/>
    <dgm:cxn modelId="{A6072752-8D63-4D61-BA39-7326D9075707}" type="presParOf" srcId="{D12AA3C8-FD7B-4D93-B670-9EF3E57E41AB}" destId="{3D68870C-BC5D-4211-808D-6CB22368E829}" srcOrd="1" destOrd="0" presId="urn:microsoft.com/office/officeart/2005/8/layout/vList2"/>
    <dgm:cxn modelId="{ACEEA8E0-AC21-4A11-B856-4067C086519F}" type="presParOf" srcId="{D12AA3C8-FD7B-4D93-B670-9EF3E57E41AB}" destId="{0279BAC6-D155-413E-B4B5-533EE5F1C002}" srcOrd="2" destOrd="0" presId="urn:microsoft.com/office/officeart/2005/8/layout/vList2"/>
    <dgm:cxn modelId="{19EB2BF0-A25D-4F69-8312-8CCD7217D7A4}" type="presParOf" srcId="{D12AA3C8-FD7B-4D93-B670-9EF3E57E41AB}" destId="{09392937-7977-4056-B176-98A4501D7522}" srcOrd="3" destOrd="0" presId="urn:microsoft.com/office/officeart/2005/8/layout/vList2"/>
    <dgm:cxn modelId="{0767B6B2-C740-4D77-B8D4-E18D7E3D6352}" type="presParOf" srcId="{D12AA3C8-FD7B-4D93-B670-9EF3E57E41AB}" destId="{EED1BD81-7981-478F-80B9-758F198D698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2F8DD0-6CDF-431C-965D-98D62253E95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67F9624B-F156-46FF-946B-A57024169A01}">
      <dgm:prSet phldrT="[Texte]" custT="1"/>
      <dgm:spPr>
        <a:solidFill>
          <a:schemeClr val="accent6"/>
        </a:solidFill>
      </dgm:spPr>
      <dgm:t>
        <a:bodyPr/>
        <a:lstStyle/>
        <a:p>
          <a:r>
            <a:rPr lang="nl-BE" sz="1600" b="1" dirty="0"/>
            <a:t>Financiering</a:t>
          </a:r>
          <a:r>
            <a:rPr lang="nl-BE" sz="1600" dirty="0"/>
            <a:t> van de verzekering</a:t>
          </a:r>
          <a:endParaRPr lang="fr-BE" sz="1600" dirty="0"/>
        </a:p>
      </dgm:t>
    </dgm:pt>
    <dgm:pt modelId="{8DE89230-7EAE-4773-8890-13D85B0C9CFE}" type="parTrans" cxnId="{303C8BA5-5FE8-4116-B96A-75E2400DFEBD}">
      <dgm:prSet/>
      <dgm:spPr/>
      <dgm:t>
        <a:bodyPr/>
        <a:lstStyle/>
        <a:p>
          <a:endParaRPr lang="fr-BE"/>
        </a:p>
      </dgm:t>
    </dgm:pt>
    <dgm:pt modelId="{5533D199-11C1-42E4-8F11-642122210DEF}" type="sibTrans" cxnId="{303C8BA5-5FE8-4116-B96A-75E2400DFEBD}">
      <dgm:prSet/>
      <dgm:spPr/>
      <dgm:t>
        <a:bodyPr/>
        <a:lstStyle/>
        <a:p>
          <a:endParaRPr lang="fr-BE"/>
        </a:p>
      </dgm:t>
    </dgm:pt>
    <dgm:pt modelId="{DEA3936C-A68C-4FBE-9191-1616A06746A7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nl-BE" sz="1500" dirty="0"/>
            <a:t>Wie </a:t>
          </a:r>
          <a:r>
            <a:rPr lang="nl-BE" sz="1500" b="1" dirty="0"/>
            <a:t>int</a:t>
          </a:r>
          <a:r>
            <a:rPr lang="nl-BE" sz="1500" dirty="0"/>
            <a:t>? wie </a:t>
          </a:r>
          <a:r>
            <a:rPr lang="nl-BE" sz="1500" b="1" dirty="0"/>
            <a:t>beheert</a:t>
          </a:r>
          <a:r>
            <a:rPr lang="nl-BE" sz="1500" dirty="0"/>
            <a:t>?</a:t>
          </a:r>
        </a:p>
      </dgm:t>
    </dgm:pt>
    <dgm:pt modelId="{BDE80336-16A4-458C-BFB3-086E7E40A002}" type="parTrans" cxnId="{9E6F12A1-B937-4F7E-B3B5-E4355819F934}">
      <dgm:prSet/>
      <dgm:spPr/>
      <dgm:t>
        <a:bodyPr/>
        <a:lstStyle/>
        <a:p>
          <a:endParaRPr lang="fr-BE"/>
        </a:p>
      </dgm:t>
    </dgm:pt>
    <dgm:pt modelId="{522C735E-2513-4072-BB72-7ABD87E612B6}" type="sibTrans" cxnId="{9E6F12A1-B937-4F7E-B3B5-E4355819F934}">
      <dgm:prSet/>
      <dgm:spPr/>
      <dgm:t>
        <a:bodyPr/>
        <a:lstStyle/>
        <a:p>
          <a:endParaRPr lang="fr-BE"/>
        </a:p>
      </dgm:t>
    </dgm:pt>
    <dgm:pt modelId="{6C6FC933-E6B7-4C3D-8546-A8CF15AF8417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nl-BE" sz="1500" dirty="0"/>
            <a:t>Hoe </a:t>
          </a:r>
          <a:r>
            <a:rPr lang="nl-BE" sz="1500" b="1" dirty="0"/>
            <a:t>hoog</a:t>
          </a:r>
          <a:r>
            <a:rPr lang="nl-BE" sz="1500" dirty="0"/>
            <a:t>?</a:t>
          </a:r>
        </a:p>
      </dgm:t>
    </dgm:pt>
    <dgm:pt modelId="{85BB14C1-2D68-42F0-9BE6-781D9A224410}" type="parTrans" cxnId="{33BB7256-2AED-4711-AE6D-0503B1B391B2}">
      <dgm:prSet/>
      <dgm:spPr/>
      <dgm:t>
        <a:bodyPr/>
        <a:lstStyle/>
        <a:p>
          <a:endParaRPr lang="fr-BE"/>
        </a:p>
      </dgm:t>
    </dgm:pt>
    <dgm:pt modelId="{093F7C0D-AD92-4541-9A8C-7C65A1412F24}" type="sibTrans" cxnId="{33BB7256-2AED-4711-AE6D-0503B1B391B2}">
      <dgm:prSet/>
      <dgm:spPr/>
      <dgm:t>
        <a:bodyPr/>
        <a:lstStyle/>
        <a:p>
          <a:endParaRPr lang="fr-BE"/>
        </a:p>
      </dgm:t>
    </dgm:pt>
    <dgm:pt modelId="{0C47FFA7-4217-4010-B0D1-672072EC87E3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nl-BE" sz="1500" b="1" dirty="0"/>
            <a:t>Beheersvergoeding</a:t>
          </a:r>
          <a:r>
            <a:rPr lang="nl-BE" sz="1500" dirty="0"/>
            <a:t>?</a:t>
          </a:r>
        </a:p>
      </dgm:t>
    </dgm:pt>
    <dgm:pt modelId="{D688F258-9592-4278-A980-5F27C167D35D}" type="parTrans" cxnId="{F0EE70C5-39D0-42E7-8E9A-B041F79EB560}">
      <dgm:prSet/>
      <dgm:spPr/>
      <dgm:t>
        <a:bodyPr/>
        <a:lstStyle/>
        <a:p>
          <a:endParaRPr lang="fr-BE"/>
        </a:p>
      </dgm:t>
    </dgm:pt>
    <dgm:pt modelId="{B048E820-D99E-48DC-A22F-D4D95A760E69}" type="sibTrans" cxnId="{F0EE70C5-39D0-42E7-8E9A-B041F79EB560}">
      <dgm:prSet/>
      <dgm:spPr/>
      <dgm:t>
        <a:bodyPr/>
        <a:lstStyle/>
        <a:p>
          <a:endParaRPr lang="fr-BE"/>
        </a:p>
      </dgm:t>
    </dgm:pt>
    <dgm:pt modelId="{DB9CCF5D-25CD-4A07-B2B8-6AA5A06541B3}" type="pres">
      <dgm:prSet presAssocID="{C42F8DD0-6CDF-431C-965D-98D62253E9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92C30AC2-5C8A-4368-AE0E-A2500BDAE1B5}" type="pres">
      <dgm:prSet presAssocID="{67F9624B-F156-46FF-946B-A57024169A01}" presName="parentLin" presStyleCnt="0"/>
      <dgm:spPr/>
    </dgm:pt>
    <dgm:pt modelId="{1CE21BD1-8720-45D2-8D91-FB1F5BB9AD80}" type="pres">
      <dgm:prSet presAssocID="{67F9624B-F156-46FF-946B-A57024169A01}" presName="parentLeftMargin" presStyleLbl="node1" presStyleIdx="0" presStyleCnt="1"/>
      <dgm:spPr/>
      <dgm:t>
        <a:bodyPr/>
        <a:lstStyle/>
        <a:p>
          <a:endParaRPr lang="fr-BE"/>
        </a:p>
      </dgm:t>
    </dgm:pt>
    <dgm:pt modelId="{E46F4171-5C15-49A8-A5F6-731701659DC0}" type="pres">
      <dgm:prSet presAssocID="{67F9624B-F156-46FF-946B-A57024169A0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E33EC7E-037B-4ABC-8028-F075FD022F0A}" type="pres">
      <dgm:prSet presAssocID="{67F9624B-F156-46FF-946B-A57024169A01}" presName="negativeSpace" presStyleCnt="0"/>
      <dgm:spPr/>
    </dgm:pt>
    <dgm:pt modelId="{FE2BDEF3-CF42-48FF-96F3-7F552B018F7A}" type="pres">
      <dgm:prSet presAssocID="{67F9624B-F156-46FF-946B-A57024169A0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9E6F12A1-B937-4F7E-B3B5-E4355819F934}" srcId="{67F9624B-F156-46FF-946B-A57024169A01}" destId="{DEA3936C-A68C-4FBE-9191-1616A06746A7}" srcOrd="0" destOrd="0" parTransId="{BDE80336-16A4-458C-BFB3-086E7E40A002}" sibTransId="{522C735E-2513-4072-BB72-7ABD87E612B6}"/>
    <dgm:cxn modelId="{68456048-74D0-4A17-A101-529C0D586732}" type="presOf" srcId="{0C47FFA7-4217-4010-B0D1-672072EC87E3}" destId="{FE2BDEF3-CF42-48FF-96F3-7F552B018F7A}" srcOrd="0" destOrd="2" presId="urn:microsoft.com/office/officeart/2005/8/layout/list1"/>
    <dgm:cxn modelId="{F0EE70C5-39D0-42E7-8E9A-B041F79EB560}" srcId="{67F9624B-F156-46FF-946B-A57024169A01}" destId="{0C47FFA7-4217-4010-B0D1-672072EC87E3}" srcOrd="2" destOrd="0" parTransId="{D688F258-9592-4278-A980-5F27C167D35D}" sibTransId="{B048E820-D99E-48DC-A22F-D4D95A760E69}"/>
    <dgm:cxn modelId="{D10F709D-1B43-4FD0-8D1C-82E6A3D7688C}" type="presOf" srcId="{67F9624B-F156-46FF-946B-A57024169A01}" destId="{E46F4171-5C15-49A8-A5F6-731701659DC0}" srcOrd="1" destOrd="0" presId="urn:microsoft.com/office/officeart/2005/8/layout/list1"/>
    <dgm:cxn modelId="{4BDC9344-7DE7-4FC5-8876-67BA9A5F3E17}" type="presOf" srcId="{6C6FC933-E6B7-4C3D-8546-A8CF15AF8417}" destId="{FE2BDEF3-CF42-48FF-96F3-7F552B018F7A}" srcOrd="0" destOrd="1" presId="urn:microsoft.com/office/officeart/2005/8/layout/list1"/>
    <dgm:cxn modelId="{F96A95CA-471D-4BD3-B265-BB7D931392DD}" type="presOf" srcId="{67F9624B-F156-46FF-946B-A57024169A01}" destId="{1CE21BD1-8720-45D2-8D91-FB1F5BB9AD80}" srcOrd="0" destOrd="0" presId="urn:microsoft.com/office/officeart/2005/8/layout/list1"/>
    <dgm:cxn modelId="{91AA2645-4953-42DD-8A39-A8F30409F9B9}" type="presOf" srcId="{DEA3936C-A68C-4FBE-9191-1616A06746A7}" destId="{FE2BDEF3-CF42-48FF-96F3-7F552B018F7A}" srcOrd="0" destOrd="0" presId="urn:microsoft.com/office/officeart/2005/8/layout/list1"/>
    <dgm:cxn modelId="{48544648-5121-478D-99AB-1A0B9BFA75C7}" type="presOf" srcId="{C42F8DD0-6CDF-431C-965D-98D62253E95D}" destId="{DB9CCF5D-25CD-4A07-B2B8-6AA5A06541B3}" srcOrd="0" destOrd="0" presId="urn:microsoft.com/office/officeart/2005/8/layout/list1"/>
    <dgm:cxn modelId="{303C8BA5-5FE8-4116-B96A-75E2400DFEBD}" srcId="{C42F8DD0-6CDF-431C-965D-98D62253E95D}" destId="{67F9624B-F156-46FF-946B-A57024169A01}" srcOrd="0" destOrd="0" parTransId="{8DE89230-7EAE-4773-8890-13D85B0C9CFE}" sibTransId="{5533D199-11C1-42E4-8F11-642122210DEF}"/>
    <dgm:cxn modelId="{33BB7256-2AED-4711-AE6D-0503B1B391B2}" srcId="{67F9624B-F156-46FF-946B-A57024169A01}" destId="{6C6FC933-E6B7-4C3D-8546-A8CF15AF8417}" srcOrd="1" destOrd="0" parTransId="{85BB14C1-2D68-42F0-9BE6-781D9A224410}" sibTransId="{093F7C0D-AD92-4541-9A8C-7C65A1412F24}"/>
    <dgm:cxn modelId="{BB5034ED-7397-4E31-92B0-D210C7C2483A}" type="presParOf" srcId="{DB9CCF5D-25CD-4A07-B2B8-6AA5A06541B3}" destId="{92C30AC2-5C8A-4368-AE0E-A2500BDAE1B5}" srcOrd="0" destOrd="0" presId="urn:microsoft.com/office/officeart/2005/8/layout/list1"/>
    <dgm:cxn modelId="{03CE93B5-A99C-4C77-A065-AC285D9D4C4F}" type="presParOf" srcId="{92C30AC2-5C8A-4368-AE0E-A2500BDAE1B5}" destId="{1CE21BD1-8720-45D2-8D91-FB1F5BB9AD80}" srcOrd="0" destOrd="0" presId="urn:microsoft.com/office/officeart/2005/8/layout/list1"/>
    <dgm:cxn modelId="{5E92295F-B8D6-43D3-99A4-CF9A803A53FD}" type="presParOf" srcId="{92C30AC2-5C8A-4368-AE0E-A2500BDAE1B5}" destId="{E46F4171-5C15-49A8-A5F6-731701659DC0}" srcOrd="1" destOrd="0" presId="urn:microsoft.com/office/officeart/2005/8/layout/list1"/>
    <dgm:cxn modelId="{464E8EE9-0CC8-4B96-818F-93F50D74B343}" type="presParOf" srcId="{DB9CCF5D-25CD-4A07-B2B8-6AA5A06541B3}" destId="{4E33EC7E-037B-4ABC-8028-F075FD022F0A}" srcOrd="1" destOrd="0" presId="urn:microsoft.com/office/officeart/2005/8/layout/list1"/>
    <dgm:cxn modelId="{D321C72C-FF2F-458C-89EF-A063F03B8E1B}" type="presParOf" srcId="{DB9CCF5D-25CD-4A07-B2B8-6AA5A06541B3}" destId="{FE2BDEF3-CF42-48FF-96F3-7F552B018F7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2F8DD0-6CDF-431C-965D-98D62253E95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67F9624B-F156-46FF-946B-A57024169A01}">
      <dgm:prSet phldrT="[Texte]" custT="1"/>
      <dgm:spPr>
        <a:solidFill>
          <a:srgbClr val="7030A0"/>
        </a:solidFill>
      </dgm:spPr>
      <dgm:t>
        <a:bodyPr/>
        <a:lstStyle/>
        <a:p>
          <a:r>
            <a:rPr lang="nl-BE" sz="1600" dirty="0"/>
            <a:t>Op welke wijze wordt de verzekering </a:t>
          </a:r>
          <a:r>
            <a:rPr lang="nl-BE" sz="1600" b="1" dirty="0"/>
            <a:t>uitbetaald</a:t>
          </a:r>
          <a:r>
            <a:rPr lang="nl-BE" sz="1600" dirty="0"/>
            <a:t>?</a:t>
          </a:r>
          <a:endParaRPr lang="fr-BE" sz="1600" dirty="0"/>
        </a:p>
      </dgm:t>
    </dgm:pt>
    <dgm:pt modelId="{8DE89230-7EAE-4773-8890-13D85B0C9CFE}" type="parTrans" cxnId="{303C8BA5-5FE8-4116-B96A-75E2400DFEBD}">
      <dgm:prSet/>
      <dgm:spPr/>
      <dgm:t>
        <a:bodyPr/>
        <a:lstStyle/>
        <a:p>
          <a:endParaRPr lang="fr-BE"/>
        </a:p>
      </dgm:t>
    </dgm:pt>
    <dgm:pt modelId="{5533D199-11C1-42E4-8F11-642122210DEF}" type="sibTrans" cxnId="{303C8BA5-5FE8-4116-B96A-75E2400DFEBD}">
      <dgm:prSet/>
      <dgm:spPr/>
      <dgm:t>
        <a:bodyPr/>
        <a:lstStyle/>
        <a:p>
          <a:endParaRPr lang="fr-BE"/>
        </a:p>
      </dgm:t>
    </dgm:pt>
    <dgm:pt modelId="{DEA3936C-A68C-4FBE-9191-1616A06746A7}">
      <dgm:prSet custT="1"/>
      <dgm:spPr>
        <a:ln>
          <a:solidFill>
            <a:srgbClr val="7030A0"/>
          </a:solidFill>
        </a:ln>
      </dgm:spPr>
      <dgm:t>
        <a:bodyPr/>
        <a:lstStyle/>
        <a:p>
          <a:r>
            <a:rPr lang="nl-NL" sz="1500" b="1" dirty="0"/>
            <a:t>in natura </a:t>
          </a:r>
          <a:r>
            <a:rPr lang="nl-NL" sz="1500" b="0" dirty="0"/>
            <a:t>of</a:t>
          </a:r>
          <a:r>
            <a:rPr lang="nl-NL" sz="1500" b="1" dirty="0"/>
            <a:t> in geld?</a:t>
          </a:r>
          <a:endParaRPr lang="nl-BE" sz="1500" dirty="0"/>
        </a:p>
      </dgm:t>
    </dgm:pt>
    <dgm:pt modelId="{BDE80336-16A4-458C-BFB3-086E7E40A002}" type="parTrans" cxnId="{9E6F12A1-B937-4F7E-B3B5-E4355819F934}">
      <dgm:prSet/>
      <dgm:spPr/>
      <dgm:t>
        <a:bodyPr/>
        <a:lstStyle/>
        <a:p>
          <a:endParaRPr lang="fr-BE"/>
        </a:p>
      </dgm:t>
    </dgm:pt>
    <dgm:pt modelId="{522C735E-2513-4072-BB72-7ABD87E612B6}" type="sibTrans" cxnId="{9E6F12A1-B937-4F7E-B3B5-E4355819F934}">
      <dgm:prSet/>
      <dgm:spPr/>
      <dgm:t>
        <a:bodyPr/>
        <a:lstStyle/>
        <a:p>
          <a:endParaRPr lang="fr-BE"/>
        </a:p>
      </dgm:t>
    </dgm:pt>
    <dgm:pt modelId="{6C6FC933-E6B7-4C3D-8546-A8CF15AF8417}">
      <dgm:prSet custT="1"/>
      <dgm:spPr>
        <a:ln>
          <a:solidFill>
            <a:srgbClr val="7030A0"/>
          </a:solidFill>
        </a:ln>
      </dgm:spPr>
      <dgm:t>
        <a:bodyPr/>
        <a:lstStyle/>
        <a:p>
          <a:r>
            <a:rPr lang="nl-BE" sz="1500" b="1" dirty="0"/>
            <a:t>Wijze</a:t>
          </a:r>
          <a:r>
            <a:rPr lang="nl-BE" sz="1500" dirty="0"/>
            <a:t>? (</a:t>
          </a:r>
          <a:r>
            <a:rPr lang="nl-BE" sz="1500" dirty="0" err="1"/>
            <a:t>vb</a:t>
          </a:r>
          <a:r>
            <a:rPr lang="nl-BE" sz="1500" dirty="0"/>
            <a:t> mutualiteit, OCMW,…)?</a:t>
          </a:r>
        </a:p>
      </dgm:t>
    </dgm:pt>
    <dgm:pt modelId="{85BB14C1-2D68-42F0-9BE6-781D9A224410}" type="parTrans" cxnId="{33BB7256-2AED-4711-AE6D-0503B1B391B2}">
      <dgm:prSet/>
      <dgm:spPr/>
      <dgm:t>
        <a:bodyPr/>
        <a:lstStyle/>
        <a:p>
          <a:endParaRPr lang="fr-BE"/>
        </a:p>
      </dgm:t>
    </dgm:pt>
    <dgm:pt modelId="{093F7C0D-AD92-4541-9A8C-7C65A1412F24}" type="sibTrans" cxnId="{33BB7256-2AED-4711-AE6D-0503B1B391B2}">
      <dgm:prSet/>
      <dgm:spPr/>
      <dgm:t>
        <a:bodyPr/>
        <a:lstStyle/>
        <a:p>
          <a:endParaRPr lang="fr-BE"/>
        </a:p>
      </dgm:t>
    </dgm:pt>
    <dgm:pt modelId="{DA5A054A-3614-43F0-9F02-80C1BB629FBD}">
      <dgm:prSet custT="1"/>
      <dgm:spPr>
        <a:ln>
          <a:solidFill>
            <a:srgbClr val="7030A0"/>
          </a:solidFill>
        </a:ln>
      </dgm:spPr>
      <dgm:t>
        <a:bodyPr/>
        <a:lstStyle/>
        <a:p>
          <a:r>
            <a:rPr lang="fr-BE" sz="1500" b="1" dirty="0" err="1"/>
            <a:t>Dienstencheques</a:t>
          </a:r>
          <a:r>
            <a:rPr lang="fr-BE" sz="1500" b="1" dirty="0"/>
            <a:t>?</a:t>
          </a:r>
          <a:r>
            <a:rPr lang="nl-NL" sz="1500" b="1" dirty="0"/>
            <a:t>  </a:t>
          </a:r>
          <a:endParaRPr lang="nl-BE" sz="1500" dirty="0"/>
        </a:p>
      </dgm:t>
    </dgm:pt>
    <dgm:pt modelId="{D3883C33-18F4-475E-A174-602A865A84AD}" type="parTrans" cxnId="{534C4030-ECF3-4611-ACB3-7D9F6C10D8F1}">
      <dgm:prSet/>
      <dgm:spPr/>
      <dgm:t>
        <a:bodyPr/>
        <a:lstStyle/>
        <a:p>
          <a:endParaRPr lang="fr-BE"/>
        </a:p>
      </dgm:t>
    </dgm:pt>
    <dgm:pt modelId="{C00C30E3-3E80-4BE4-9A10-93011C10B722}" type="sibTrans" cxnId="{534C4030-ECF3-4611-ACB3-7D9F6C10D8F1}">
      <dgm:prSet/>
      <dgm:spPr/>
      <dgm:t>
        <a:bodyPr/>
        <a:lstStyle/>
        <a:p>
          <a:endParaRPr lang="fr-BE"/>
        </a:p>
      </dgm:t>
    </dgm:pt>
    <dgm:pt modelId="{DB9CCF5D-25CD-4A07-B2B8-6AA5A06541B3}" type="pres">
      <dgm:prSet presAssocID="{C42F8DD0-6CDF-431C-965D-98D62253E9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92C30AC2-5C8A-4368-AE0E-A2500BDAE1B5}" type="pres">
      <dgm:prSet presAssocID="{67F9624B-F156-46FF-946B-A57024169A01}" presName="parentLin" presStyleCnt="0"/>
      <dgm:spPr/>
    </dgm:pt>
    <dgm:pt modelId="{1CE21BD1-8720-45D2-8D91-FB1F5BB9AD80}" type="pres">
      <dgm:prSet presAssocID="{67F9624B-F156-46FF-946B-A57024169A01}" presName="parentLeftMargin" presStyleLbl="node1" presStyleIdx="0" presStyleCnt="1"/>
      <dgm:spPr/>
      <dgm:t>
        <a:bodyPr/>
        <a:lstStyle/>
        <a:p>
          <a:endParaRPr lang="fr-BE"/>
        </a:p>
      </dgm:t>
    </dgm:pt>
    <dgm:pt modelId="{E46F4171-5C15-49A8-A5F6-731701659DC0}" type="pres">
      <dgm:prSet presAssocID="{67F9624B-F156-46FF-946B-A57024169A01}" presName="parentText" presStyleLbl="node1" presStyleIdx="0" presStyleCnt="1" custLinFactNeighborY="-2963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E33EC7E-037B-4ABC-8028-F075FD022F0A}" type="pres">
      <dgm:prSet presAssocID="{67F9624B-F156-46FF-946B-A57024169A01}" presName="negativeSpace" presStyleCnt="0"/>
      <dgm:spPr/>
    </dgm:pt>
    <dgm:pt modelId="{FE2BDEF3-CF42-48FF-96F3-7F552B018F7A}" type="pres">
      <dgm:prSet presAssocID="{67F9624B-F156-46FF-946B-A57024169A0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1366604C-F462-4B74-B59A-25C2204746D6}" type="presOf" srcId="{DA5A054A-3614-43F0-9F02-80C1BB629FBD}" destId="{FE2BDEF3-CF42-48FF-96F3-7F552B018F7A}" srcOrd="0" destOrd="1" presId="urn:microsoft.com/office/officeart/2005/8/layout/list1"/>
    <dgm:cxn modelId="{9E6F12A1-B937-4F7E-B3B5-E4355819F934}" srcId="{67F9624B-F156-46FF-946B-A57024169A01}" destId="{DEA3936C-A68C-4FBE-9191-1616A06746A7}" srcOrd="0" destOrd="0" parTransId="{BDE80336-16A4-458C-BFB3-086E7E40A002}" sibTransId="{522C735E-2513-4072-BB72-7ABD87E612B6}"/>
    <dgm:cxn modelId="{5617FFE8-C871-4D74-B569-A19F5B45662A}" type="presOf" srcId="{67F9624B-F156-46FF-946B-A57024169A01}" destId="{1CE21BD1-8720-45D2-8D91-FB1F5BB9AD80}" srcOrd="0" destOrd="0" presId="urn:microsoft.com/office/officeart/2005/8/layout/list1"/>
    <dgm:cxn modelId="{534C4030-ECF3-4611-ACB3-7D9F6C10D8F1}" srcId="{67F9624B-F156-46FF-946B-A57024169A01}" destId="{DA5A054A-3614-43F0-9F02-80C1BB629FBD}" srcOrd="1" destOrd="0" parTransId="{D3883C33-18F4-475E-A174-602A865A84AD}" sibTransId="{C00C30E3-3E80-4BE4-9A10-93011C10B722}"/>
    <dgm:cxn modelId="{6E767D64-7641-488B-B974-52BE5E4E0EE8}" type="presOf" srcId="{67F9624B-F156-46FF-946B-A57024169A01}" destId="{E46F4171-5C15-49A8-A5F6-731701659DC0}" srcOrd="1" destOrd="0" presId="urn:microsoft.com/office/officeart/2005/8/layout/list1"/>
    <dgm:cxn modelId="{303C8BA5-5FE8-4116-B96A-75E2400DFEBD}" srcId="{C42F8DD0-6CDF-431C-965D-98D62253E95D}" destId="{67F9624B-F156-46FF-946B-A57024169A01}" srcOrd="0" destOrd="0" parTransId="{8DE89230-7EAE-4773-8890-13D85B0C9CFE}" sibTransId="{5533D199-11C1-42E4-8F11-642122210DEF}"/>
    <dgm:cxn modelId="{33BB7256-2AED-4711-AE6D-0503B1B391B2}" srcId="{67F9624B-F156-46FF-946B-A57024169A01}" destId="{6C6FC933-E6B7-4C3D-8546-A8CF15AF8417}" srcOrd="2" destOrd="0" parTransId="{85BB14C1-2D68-42F0-9BE6-781D9A224410}" sibTransId="{093F7C0D-AD92-4541-9A8C-7C65A1412F24}"/>
    <dgm:cxn modelId="{85E33997-BF4D-4524-9208-9C17F00AB8A3}" type="presOf" srcId="{C42F8DD0-6CDF-431C-965D-98D62253E95D}" destId="{DB9CCF5D-25CD-4A07-B2B8-6AA5A06541B3}" srcOrd="0" destOrd="0" presId="urn:microsoft.com/office/officeart/2005/8/layout/list1"/>
    <dgm:cxn modelId="{CE0272A5-9608-43D4-B46F-32F319DFC119}" type="presOf" srcId="{DEA3936C-A68C-4FBE-9191-1616A06746A7}" destId="{FE2BDEF3-CF42-48FF-96F3-7F552B018F7A}" srcOrd="0" destOrd="0" presId="urn:microsoft.com/office/officeart/2005/8/layout/list1"/>
    <dgm:cxn modelId="{8E9FF2C1-B62B-4501-AA31-3F8B02ABC64C}" type="presOf" srcId="{6C6FC933-E6B7-4C3D-8546-A8CF15AF8417}" destId="{FE2BDEF3-CF42-48FF-96F3-7F552B018F7A}" srcOrd="0" destOrd="2" presId="urn:microsoft.com/office/officeart/2005/8/layout/list1"/>
    <dgm:cxn modelId="{2F81CF80-E674-43E4-8A80-C3AE191ED502}" type="presParOf" srcId="{DB9CCF5D-25CD-4A07-B2B8-6AA5A06541B3}" destId="{92C30AC2-5C8A-4368-AE0E-A2500BDAE1B5}" srcOrd="0" destOrd="0" presId="urn:microsoft.com/office/officeart/2005/8/layout/list1"/>
    <dgm:cxn modelId="{718C49A7-DDC4-4DB5-A6F6-DD054FABDEAB}" type="presParOf" srcId="{92C30AC2-5C8A-4368-AE0E-A2500BDAE1B5}" destId="{1CE21BD1-8720-45D2-8D91-FB1F5BB9AD80}" srcOrd="0" destOrd="0" presId="urn:microsoft.com/office/officeart/2005/8/layout/list1"/>
    <dgm:cxn modelId="{E4B5B097-B887-4930-9001-AA996F3BAA20}" type="presParOf" srcId="{92C30AC2-5C8A-4368-AE0E-A2500BDAE1B5}" destId="{E46F4171-5C15-49A8-A5F6-731701659DC0}" srcOrd="1" destOrd="0" presId="urn:microsoft.com/office/officeart/2005/8/layout/list1"/>
    <dgm:cxn modelId="{A1FC038C-65F6-4463-8585-CD2010C17C2F}" type="presParOf" srcId="{DB9CCF5D-25CD-4A07-B2B8-6AA5A06541B3}" destId="{4E33EC7E-037B-4ABC-8028-F075FD022F0A}" srcOrd="1" destOrd="0" presId="urn:microsoft.com/office/officeart/2005/8/layout/list1"/>
    <dgm:cxn modelId="{74B1DBF3-E923-49BB-AC1F-85993E166263}" type="presParOf" srcId="{DB9CCF5D-25CD-4A07-B2B8-6AA5A06541B3}" destId="{FE2BDEF3-CF42-48FF-96F3-7F552B018F7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2F8DD0-6CDF-431C-965D-98D62253E95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67F9624B-F156-46FF-946B-A57024169A01}">
      <dgm:prSet phldrT="[Texte]" custT="1"/>
      <dgm:spPr>
        <a:solidFill>
          <a:schemeClr val="accent5"/>
        </a:solidFill>
      </dgm:spPr>
      <dgm:t>
        <a:bodyPr/>
        <a:lstStyle/>
        <a:p>
          <a:r>
            <a:rPr lang="nl-BE" sz="1600" dirty="0"/>
            <a:t>Welke </a:t>
          </a:r>
          <a:r>
            <a:rPr lang="nl-BE" sz="1600" b="1" dirty="0"/>
            <a:t>diensten</a:t>
          </a:r>
          <a:r>
            <a:rPr lang="nl-BE" sz="1600" dirty="0"/>
            <a:t>?</a:t>
          </a:r>
          <a:endParaRPr lang="fr-BE" sz="1600" dirty="0"/>
        </a:p>
      </dgm:t>
    </dgm:pt>
    <dgm:pt modelId="{8DE89230-7EAE-4773-8890-13D85B0C9CFE}" type="parTrans" cxnId="{303C8BA5-5FE8-4116-B96A-75E2400DFEBD}">
      <dgm:prSet/>
      <dgm:spPr/>
      <dgm:t>
        <a:bodyPr/>
        <a:lstStyle/>
        <a:p>
          <a:endParaRPr lang="fr-BE"/>
        </a:p>
      </dgm:t>
    </dgm:pt>
    <dgm:pt modelId="{5533D199-11C1-42E4-8F11-642122210DEF}" type="sibTrans" cxnId="{303C8BA5-5FE8-4116-B96A-75E2400DFEBD}">
      <dgm:prSet/>
      <dgm:spPr/>
      <dgm:t>
        <a:bodyPr/>
        <a:lstStyle/>
        <a:p>
          <a:endParaRPr lang="fr-BE"/>
        </a:p>
      </dgm:t>
    </dgm:pt>
    <dgm:pt modelId="{DEA3936C-A68C-4FBE-9191-1616A06746A7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nl-BE" sz="1500" b="1" dirty="0"/>
            <a:t>Medische</a:t>
          </a:r>
          <a:r>
            <a:rPr lang="nl-BE" sz="1500" dirty="0"/>
            <a:t> zorgverlening?</a:t>
          </a:r>
        </a:p>
      </dgm:t>
    </dgm:pt>
    <dgm:pt modelId="{BDE80336-16A4-458C-BFB3-086E7E40A002}" type="parTrans" cxnId="{9E6F12A1-B937-4F7E-B3B5-E4355819F934}">
      <dgm:prSet/>
      <dgm:spPr/>
      <dgm:t>
        <a:bodyPr/>
        <a:lstStyle/>
        <a:p>
          <a:endParaRPr lang="fr-BE"/>
        </a:p>
      </dgm:t>
    </dgm:pt>
    <dgm:pt modelId="{522C735E-2513-4072-BB72-7ABD87E612B6}" type="sibTrans" cxnId="{9E6F12A1-B937-4F7E-B3B5-E4355819F934}">
      <dgm:prSet/>
      <dgm:spPr/>
      <dgm:t>
        <a:bodyPr/>
        <a:lstStyle/>
        <a:p>
          <a:endParaRPr lang="fr-BE"/>
        </a:p>
      </dgm:t>
    </dgm:pt>
    <dgm:pt modelId="{0C47FFA7-4217-4010-B0D1-672072EC87E3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nl-BE" sz="1500" b="1" dirty="0"/>
            <a:t>Bewijsstukken</a:t>
          </a:r>
          <a:r>
            <a:rPr lang="nl-BE" sz="1500" dirty="0"/>
            <a:t>?</a:t>
          </a:r>
        </a:p>
      </dgm:t>
    </dgm:pt>
    <dgm:pt modelId="{B048E820-D99E-48DC-A22F-D4D95A760E69}" type="sibTrans" cxnId="{F0EE70C5-39D0-42E7-8E9A-B041F79EB560}">
      <dgm:prSet/>
      <dgm:spPr/>
      <dgm:t>
        <a:bodyPr/>
        <a:lstStyle/>
        <a:p>
          <a:endParaRPr lang="fr-BE"/>
        </a:p>
      </dgm:t>
    </dgm:pt>
    <dgm:pt modelId="{D688F258-9592-4278-A980-5F27C167D35D}" type="parTrans" cxnId="{F0EE70C5-39D0-42E7-8E9A-B041F79EB560}">
      <dgm:prSet/>
      <dgm:spPr/>
      <dgm:t>
        <a:bodyPr/>
        <a:lstStyle/>
        <a:p>
          <a:endParaRPr lang="fr-BE"/>
        </a:p>
      </dgm:t>
    </dgm:pt>
    <dgm:pt modelId="{6C6FC933-E6B7-4C3D-8546-A8CF15AF8417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nl-BE" sz="1500" b="1" dirty="0"/>
            <a:t>Woonzorgcentra</a:t>
          </a:r>
          <a:r>
            <a:rPr lang="nl-BE" sz="1500" dirty="0"/>
            <a:t> (MR, MRS) ?</a:t>
          </a:r>
        </a:p>
      </dgm:t>
    </dgm:pt>
    <dgm:pt modelId="{093F7C0D-AD92-4541-9A8C-7C65A1412F24}" type="sibTrans" cxnId="{33BB7256-2AED-4711-AE6D-0503B1B391B2}">
      <dgm:prSet/>
      <dgm:spPr/>
      <dgm:t>
        <a:bodyPr/>
        <a:lstStyle/>
        <a:p>
          <a:endParaRPr lang="fr-BE"/>
        </a:p>
      </dgm:t>
    </dgm:pt>
    <dgm:pt modelId="{85BB14C1-2D68-42F0-9BE6-781D9A224410}" type="parTrans" cxnId="{33BB7256-2AED-4711-AE6D-0503B1B391B2}">
      <dgm:prSet/>
      <dgm:spPr/>
      <dgm:t>
        <a:bodyPr/>
        <a:lstStyle/>
        <a:p>
          <a:endParaRPr lang="fr-BE"/>
        </a:p>
      </dgm:t>
    </dgm:pt>
    <dgm:pt modelId="{DB9CCF5D-25CD-4A07-B2B8-6AA5A06541B3}" type="pres">
      <dgm:prSet presAssocID="{C42F8DD0-6CDF-431C-965D-98D62253E9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92C30AC2-5C8A-4368-AE0E-A2500BDAE1B5}" type="pres">
      <dgm:prSet presAssocID="{67F9624B-F156-46FF-946B-A57024169A01}" presName="parentLin" presStyleCnt="0"/>
      <dgm:spPr/>
    </dgm:pt>
    <dgm:pt modelId="{1CE21BD1-8720-45D2-8D91-FB1F5BB9AD80}" type="pres">
      <dgm:prSet presAssocID="{67F9624B-F156-46FF-946B-A57024169A01}" presName="parentLeftMargin" presStyleLbl="node1" presStyleIdx="0" presStyleCnt="1"/>
      <dgm:spPr/>
      <dgm:t>
        <a:bodyPr/>
        <a:lstStyle/>
        <a:p>
          <a:endParaRPr lang="fr-BE"/>
        </a:p>
      </dgm:t>
    </dgm:pt>
    <dgm:pt modelId="{E46F4171-5C15-49A8-A5F6-731701659DC0}" type="pres">
      <dgm:prSet presAssocID="{67F9624B-F156-46FF-946B-A57024169A0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E33EC7E-037B-4ABC-8028-F075FD022F0A}" type="pres">
      <dgm:prSet presAssocID="{67F9624B-F156-46FF-946B-A57024169A01}" presName="negativeSpace" presStyleCnt="0"/>
      <dgm:spPr/>
    </dgm:pt>
    <dgm:pt modelId="{FE2BDEF3-CF42-48FF-96F3-7F552B018F7A}" type="pres">
      <dgm:prSet presAssocID="{67F9624B-F156-46FF-946B-A57024169A0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9E6F12A1-B937-4F7E-B3B5-E4355819F934}" srcId="{67F9624B-F156-46FF-946B-A57024169A01}" destId="{DEA3936C-A68C-4FBE-9191-1616A06746A7}" srcOrd="0" destOrd="0" parTransId="{BDE80336-16A4-458C-BFB3-086E7E40A002}" sibTransId="{522C735E-2513-4072-BB72-7ABD87E612B6}"/>
    <dgm:cxn modelId="{1C2F4EA7-3967-4165-8DC5-B2846788EDE0}" type="presOf" srcId="{C42F8DD0-6CDF-431C-965D-98D62253E95D}" destId="{DB9CCF5D-25CD-4A07-B2B8-6AA5A06541B3}" srcOrd="0" destOrd="0" presId="urn:microsoft.com/office/officeart/2005/8/layout/list1"/>
    <dgm:cxn modelId="{F0EE70C5-39D0-42E7-8E9A-B041F79EB560}" srcId="{67F9624B-F156-46FF-946B-A57024169A01}" destId="{0C47FFA7-4217-4010-B0D1-672072EC87E3}" srcOrd="2" destOrd="0" parTransId="{D688F258-9592-4278-A980-5F27C167D35D}" sibTransId="{B048E820-D99E-48DC-A22F-D4D95A760E69}"/>
    <dgm:cxn modelId="{FBB78563-A0B0-479A-AB01-3570AB276447}" type="presOf" srcId="{67F9624B-F156-46FF-946B-A57024169A01}" destId="{1CE21BD1-8720-45D2-8D91-FB1F5BB9AD80}" srcOrd="0" destOrd="0" presId="urn:microsoft.com/office/officeart/2005/8/layout/list1"/>
    <dgm:cxn modelId="{2FEFA751-F7AF-42FA-A960-C1DC2BE5D708}" type="presOf" srcId="{DEA3936C-A68C-4FBE-9191-1616A06746A7}" destId="{FE2BDEF3-CF42-48FF-96F3-7F552B018F7A}" srcOrd="0" destOrd="0" presId="urn:microsoft.com/office/officeart/2005/8/layout/list1"/>
    <dgm:cxn modelId="{E173CD4A-E725-40FB-8E28-F5551C2D8862}" type="presOf" srcId="{0C47FFA7-4217-4010-B0D1-672072EC87E3}" destId="{FE2BDEF3-CF42-48FF-96F3-7F552B018F7A}" srcOrd="0" destOrd="2" presId="urn:microsoft.com/office/officeart/2005/8/layout/list1"/>
    <dgm:cxn modelId="{303C8BA5-5FE8-4116-B96A-75E2400DFEBD}" srcId="{C42F8DD0-6CDF-431C-965D-98D62253E95D}" destId="{67F9624B-F156-46FF-946B-A57024169A01}" srcOrd="0" destOrd="0" parTransId="{8DE89230-7EAE-4773-8890-13D85B0C9CFE}" sibTransId="{5533D199-11C1-42E4-8F11-642122210DEF}"/>
    <dgm:cxn modelId="{184010DD-B24F-4134-8791-ACF395FD7FE0}" type="presOf" srcId="{67F9624B-F156-46FF-946B-A57024169A01}" destId="{E46F4171-5C15-49A8-A5F6-731701659DC0}" srcOrd="1" destOrd="0" presId="urn:microsoft.com/office/officeart/2005/8/layout/list1"/>
    <dgm:cxn modelId="{833BF8D0-F2E9-4B13-8B67-8C8C7EFF7A1E}" type="presOf" srcId="{6C6FC933-E6B7-4C3D-8546-A8CF15AF8417}" destId="{FE2BDEF3-CF42-48FF-96F3-7F552B018F7A}" srcOrd="0" destOrd="1" presId="urn:microsoft.com/office/officeart/2005/8/layout/list1"/>
    <dgm:cxn modelId="{33BB7256-2AED-4711-AE6D-0503B1B391B2}" srcId="{67F9624B-F156-46FF-946B-A57024169A01}" destId="{6C6FC933-E6B7-4C3D-8546-A8CF15AF8417}" srcOrd="1" destOrd="0" parTransId="{85BB14C1-2D68-42F0-9BE6-781D9A224410}" sibTransId="{093F7C0D-AD92-4541-9A8C-7C65A1412F24}"/>
    <dgm:cxn modelId="{5983A029-8CF2-440A-A9EC-BEAE0A0C4CAC}" type="presParOf" srcId="{DB9CCF5D-25CD-4A07-B2B8-6AA5A06541B3}" destId="{92C30AC2-5C8A-4368-AE0E-A2500BDAE1B5}" srcOrd="0" destOrd="0" presId="urn:microsoft.com/office/officeart/2005/8/layout/list1"/>
    <dgm:cxn modelId="{F223AF57-9CF5-4B10-BE16-49140F9821DA}" type="presParOf" srcId="{92C30AC2-5C8A-4368-AE0E-A2500BDAE1B5}" destId="{1CE21BD1-8720-45D2-8D91-FB1F5BB9AD80}" srcOrd="0" destOrd="0" presId="urn:microsoft.com/office/officeart/2005/8/layout/list1"/>
    <dgm:cxn modelId="{57BEB6DA-2972-4AFA-A8CA-641C99E1FEB3}" type="presParOf" srcId="{92C30AC2-5C8A-4368-AE0E-A2500BDAE1B5}" destId="{E46F4171-5C15-49A8-A5F6-731701659DC0}" srcOrd="1" destOrd="0" presId="urn:microsoft.com/office/officeart/2005/8/layout/list1"/>
    <dgm:cxn modelId="{BDED2F00-5F3A-4E9F-A45F-3D1953733430}" type="presParOf" srcId="{DB9CCF5D-25CD-4A07-B2B8-6AA5A06541B3}" destId="{4E33EC7E-037B-4ABC-8028-F075FD022F0A}" srcOrd="1" destOrd="0" presId="urn:microsoft.com/office/officeart/2005/8/layout/list1"/>
    <dgm:cxn modelId="{B5D8D4FB-BA91-43D4-B0F6-B4AD40DF6485}" type="presParOf" srcId="{DB9CCF5D-25CD-4A07-B2B8-6AA5A06541B3}" destId="{FE2BDEF3-CF42-48FF-96F3-7F552B018F7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2F8DD0-6CDF-431C-965D-98D62253E95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67F9624B-F156-46FF-946B-A57024169A01}">
      <dgm:prSet phldrT="[Texte]" custT="1"/>
      <dgm:spPr>
        <a:solidFill>
          <a:schemeClr val="accent4"/>
        </a:solidFill>
      </dgm:spPr>
      <dgm:t>
        <a:bodyPr/>
        <a:lstStyle/>
        <a:p>
          <a:r>
            <a:rPr lang="nl-BE" sz="1600" dirty="0"/>
            <a:t>Hoe moet de </a:t>
          </a:r>
          <a:r>
            <a:rPr lang="nl-BE" sz="1600" b="1" dirty="0"/>
            <a:t>(zorg)nood </a:t>
          </a:r>
          <a:r>
            <a:rPr lang="nl-BE" sz="1600" dirty="0"/>
            <a:t>aan hulp </a:t>
          </a:r>
          <a:r>
            <a:rPr lang="nl-BE" sz="1600" dirty="0" err="1"/>
            <a:t>gedeetecteerd</a:t>
          </a:r>
          <a:r>
            <a:rPr lang="nl-BE" sz="1600" dirty="0"/>
            <a:t> worden?</a:t>
          </a:r>
          <a:endParaRPr lang="fr-BE" sz="1600" dirty="0"/>
        </a:p>
      </dgm:t>
    </dgm:pt>
    <dgm:pt modelId="{8DE89230-7EAE-4773-8890-13D85B0C9CFE}" type="parTrans" cxnId="{303C8BA5-5FE8-4116-B96A-75E2400DFEBD}">
      <dgm:prSet/>
      <dgm:spPr/>
      <dgm:t>
        <a:bodyPr/>
        <a:lstStyle/>
        <a:p>
          <a:endParaRPr lang="fr-BE"/>
        </a:p>
      </dgm:t>
    </dgm:pt>
    <dgm:pt modelId="{5533D199-11C1-42E4-8F11-642122210DEF}" type="sibTrans" cxnId="{303C8BA5-5FE8-4116-B96A-75E2400DFEBD}">
      <dgm:prSet/>
      <dgm:spPr/>
      <dgm:t>
        <a:bodyPr/>
        <a:lstStyle/>
        <a:p>
          <a:endParaRPr lang="fr-BE"/>
        </a:p>
      </dgm:t>
    </dgm:pt>
    <dgm:pt modelId="{DEA3936C-A68C-4FBE-9191-1616A06746A7}">
      <dgm:prSet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nl-BE" sz="1500" dirty="0"/>
            <a:t>Op welke </a:t>
          </a:r>
          <a:r>
            <a:rPr lang="nl-BE" sz="1500" b="1" dirty="0"/>
            <a:t>wijze</a:t>
          </a:r>
          <a:r>
            <a:rPr lang="nl-BE" sz="1500" dirty="0"/>
            <a:t> (</a:t>
          </a:r>
          <a:r>
            <a:rPr lang="nl-BE" sz="1500" dirty="0" err="1"/>
            <a:t>Belrai</a:t>
          </a:r>
          <a:r>
            <a:rPr lang="nl-BE" sz="1500" dirty="0"/>
            <a:t>, Katz,.. ?) </a:t>
          </a:r>
        </a:p>
      </dgm:t>
    </dgm:pt>
    <dgm:pt modelId="{BDE80336-16A4-458C-BFB3-086E7E40A002}" type="parTrans" cxnId="{9E6F12A1-B937-4F7E-B3B5-E4355819F934}">
      <dgm:prSet/>
      <dgm:spPr/>
      <dgm:t>
        <a:bodyPr/>
        <a:lstStyle/>
        <a:p>
          <a:endParaRPr lang="fr-BE"/>
        </a:p>
      </dgm:t>
    </dgm:pt>
    <dgm:pt modelId="{522C735E-2513-4072-BB72-7ABD87E612B6}" type="sibTrans" cxnId="{9E6F12A1-B937-4F7E-B3B5-E4355819F934}">
      <dgm:prSet/>
      <dgm:spPr/>
      <dgm:t>
        <a:bodyPr/>
        <a:lstStyle/>
        <a:p>
          <a:endParaRPr lang="fr-BE"/>
        </a:p>
      </dgm:t>
    </dgm:pt>
    <dgm:pt modelId="{6C6FC933-E6B7-4C3D-8546-A8CF15AF8417}">
      <dgm:prSet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nl-BE" sz="1500" dirty="0"/>
            <a:t>Welke </a:t>
          </a:r>
          <a:r>
            <a:rPr lang="nl-BE" sz="1500" b="1" dirty="0"/>
            <a:t>criteria</a:t>
          </a:r>
          <a:r>
            <a:rPr lang="nl-BE" sz="1500" dirty="0"/>
            <a:t> -&gt; </a:t>
          </a:r>
          <a:r>
            <a:rPr lang="nl-BE" sz="1500" b="1" dirty="0"/>
            <a:t>rechten</a:t>
          </a:r>
          <a:r>
            <a:rPr lang="nl-BE" sz="1500" dirty="0"/>
            <a:t>?</a:t>
          </a:r>
        </a:p>
      </dgm:t>
    </dgm:pt>
    <dgm:pt modelId="{093F7C0D-AD92-4541-9A8C-7C65A1412F24}" type="sibTrans" cxnId="{33BB7256-2AED-4711-AE6D-0503B1B391B2}">
      <dgm:prSet/>
      <dgm:spPr/>
      <dgm:t>
        <a:bodyPr/>
        <a:lstStyle/>
        <a:p>
          <a:endParaRPr lang="fr-BE"/>
        </a:p>
      </dgm:t>
    </dgm:pt>
    <dgm:pt modelId="{85BB14C1-2D68-42F0-9BE6-781D9A224410}" type="parTrans" cxnId="{33BB7256-2AED-4711-AE6D-0503B1B391B2}">
      <dgm:prSet/>
      <dgm:spPr/>
      <dgm:t>
        <a:bodyPr/>
        <a:lstStyle/>
        <a:p>
          <a:endParaRPr lang="fr-BE"/>
        </a:p>
      </dgm:t>
    </dgm:pt>
    <dgm:pt modelId="{4B8BE3BC-E7DC-49F2-8075-B3AA724FDEB8}">
      <dgm:prSet custT="1"/>
      <dgm:spPr>
        <a:ln>
          <a:solidFill>
            <a:schemeClr val="accent4"/>
          </a:solidFill>
        </a:ln>
      </dgm:spPr>
      <dgm:t>
        <a:bodyPr/>
        <a:lstStyle/>
        <a:p>
          <a:endParaRPr lang="nl-BE" sz="1500" dirty="0"/>
        </a:p>
      </dgm:t>
    </dgm:pt>
    <dgm:pt modelId="{0ABB6774-15A5-44A6-AE50-95887350B9F1}" type="parTrans" cxnId="{912C449D-E1CC-4D0B-893B-D5B17A75E660}">
      <dgm:prSet/>
      <dgm:spPr/>
      <dgm:t>
        <a:bodyPr/>
        <a:lstStyle/>
        <a:p>
          <a:endParaRPr lang="fr-BE"/>
        </a:p>
      </dgm:t>
    </dgm:pt>
    <dgm:pt modelId="{9CCB2C5B-C2C2-47AA-BD90-F65BE1E697D5}" type="sibTrans" cxnId="{912C449D-E1CC-4D0B-893B-D5B17A75E660}">
      <dgm:prSet/>
      <dgm:spPr/>
      <dgm:t>
        <a:bodyPr/>
        <a:lstStyle/>
        <a:p>
          <a:endParaRPr lang="fr-BE"/>
        </a:p>
      </dgm:t>
    </dgm:pt>
    <dgm:pt modelId="{DB9CCF5D-25CD-4A07-B2B8-6AA5A06541B3}" type="pres">
      <dgm:prSet presAssocID="{C42F8DD0-6CDF-431C-965D-98D62253E9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92C30AC2-5C8A-4368-AE0E-A2500BDAE1B5}" type="pres">
      <dgm:prSet presAssocID="{67F9624B-F156-46FF-946B-A57024169A01}" presName="parentLin" presStyleCnt="0"/>
      <dgm:spPr/>
    </dgm:pt>
    <dgm:pt modelId="{1CE21BD1-8720-45D2-8D91-FB1F5BB9AD80}" type="pres">
      <dgm:prSet presAssocID="{67F9624B-F156-46FF-946B-A57024169A01}" presName="parentLeftMargin" presStyleLbl="node1" presStyleIdx="0" presStyleCnt="1"/>
      <dgm:spPr/>
      <dgm:t>
        <a:bodyPr/>
        <a:lstStyle/>
        <a:p>
          <a:endParaRPr lang="fr-BE"/>
        </a:p>
      </dgm:t>
    </dgm:pt>
    <dgm:pt modelId="{E46F4171-5C15-49A8-A5F6-731701659DC0}" type="pres">
      <dgm:prSet presAssocID="{67F9624B-F156-46FF-946B-A57024169A0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E33EC7E-037B-4ABC-8028-F075FD022F0A}" type="pres">
      <dgm:prSet presAssocID="{67F9624B-F156-46FF-946B-A57024169A01}" presName="negativeSpace" presStyleCnt="0"/>
      <dgm:spPr/>
    </dgm:pt>
    <dgm:pt modelId="{FE2BDEF3-CF42-48FF-96F3-7F552B018F7A}" type="pres">
      <dgm:prSet presAssocID="{67F9624B-F156-46FF-946B-A57024169A0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303C8BA5-5FE8-4116-B96A-75E2400DFEBD}" srcId="{C42F8DD0-6CDF-431C-965D-98D62253E95D}" destId="{67F9624B-F156-46FF-946B-A57024169A01}" srcOrd="0" destOrd="0" parTransId="{8DE89230-7EAE-4773-8890-13D85B0C9CFE}" sibTransId="{5533D199-11C1-42E4-8F11-642122210DEF}"/>
    <dgm:cxn modelId="{0D93D9D5-82EB-4F5F-AC99-514E75451F04}" type="presOf" srcId="{67F9624B-F156-46FF-946B-A57024169A01}" destId="{E46F4171-5C15-49A8-A5F6-731701659DC0}" srcOrd="1" destOrd="0" presId="urn:microsoft.com/office/officeart/2005/8/layout/list1"/>
    <dgm:cxn modelId="{6560651F-B1AE-4940-8745-A5D565F3E64E}" type="presOf" srcId="{4B8BE3BC-E7DC-49F2-8075-B3AA724FDEB8}" destId="{FE2BDEF3-CF42-48FF-96F3-7F552B018F7A}" srcOrd="0" destOrd="2" presId="urn:microsoft.com/office/officeart/2005/8/layout/list1"/>
    <dgm:cxn modelId="{912C449D-E1CC-4D0B-893B-D5B17A75E660}" srcId="{67F9624B-F156-46FF-946B-A57024169A01}" destId="{4B8BE3BC-E7DC-49F2-8075-B3AA724FDEB8}" srcOrd="2" destOrd="0" parTransId="{0ABB6774-15A5-44A6-AE50-95887350B9F1}" sibTransId="{9CCB2C5B-C2C2-47AA-BD90-F65BE1E697D5}"/>
    <dgm:cxn modelId="{33BB7256-2AED-4711-AE6D-0503B1B391B2}" srcId="{67F9624B-F156-46FF-946B-A57024169A01}" destId="{6C6FC933-E6B7-4C3D-8546-A8CF15AF8417}" srcOrd="1" destOrd="0" parTransId="{85BB14C1-2D68-42F0-9BE6-781D9A224410}" sibTransId="{093F7C0D-AD92-4541-9A8C-7C65A1412F24}"/>
    <dgm:cxn modelId="{7C752F5C-8AAF-4483-9B97-7A64156D45D7}" type="presOf" srcId="{DEA3936C-A68C-4FBE-9191-1616A06746A7}" destId="{FE2BDEF3-CF42-48FF-96F3-7F552B018F7A}" srcOrd="0" destOrd="0" presId="urn:microsoft.com/office/officeart/2005/8/layout/list1"/>
    <dgm:cxn modelId="{E9526183-FF68-4453-B088-D9988AF4A951}" type="presOf" srcId="{67F9624B-F156-46FF-946B-A57024169A01}" destId="{1CE21BD1-8720-45D2-8D91-FB1F5BB9AD80}" srcOrd="0" destOrd="0" presId="urn:microsoft.com/office/officeart/2005/8/layout/list1"/>
    <dgm:cxn modelId="{02CD2982-78A1-4D7A-8DDA-5E54F763E73C}" type="presOf" srcId="{6C6FC933-E6B7-4C3D-8546-A8CF15AF8417}" destId="{FE2BDEF3-CF42-48FF-96F3-7F552B018F7A}" srcOrd="0" destOrd="1" presId="urn:microsoft.com/office/officeart/2005/8/layout/list1"/>
    <dgm:cxn modelId="{9E6F12A1-B937-4F7E-B3B5-E4355819F934}" srcId="{67F9624B-F156-46FF-946B-A57024169A01}" destId="{DEA3936C-A68C-4FBE-9191-1616A06746A7}" srcOrd="0" destOrd="0" parTransId="{BDE80336-16A4-458C-BFB3-086E7E40A002}" sibTransId="{522C735E-2513-4072-BB72-7ABD87E612B6}"/>
    <dgm:cxn modelId="{18D6948F-DDDD-42C3-B9BA-DC5B637B5B6D}" type="presOf" srcId="{C42F8DD0-6CDF-431C-965D-98D62253E95D}" destId="{DB9CCF5D-25CD-4A07-B2B8-6AA5A06541B3}" srcOrd="0" destOrd="0" presId="urn:microsoft.com/office/officeart/2005/8/layout/list1"/>
    <dgm:cxn modelId="{340F8F02-BD44-403D-B5DB-950BD4D63D71}" type="presParOf" srcId="{DB9CCF5D-25CD-4A07-B2B8-6AA5A06541B3}" destId="{92C30AC2-5C8A-4368-AE0E-A2500BDAE1B5}" srcOrd="0" destOrd="0" presId="urn:microsoft.com/office/officeart/2005/8/layout/list1"/>
    <dgm:cxn modelId="{C8DF4B60-3F70-4544-8013-01E5BDBBCCE4}" type="presParOf" srcId="{92C30AC2-5C8A-4368-AE0E-A2500BDAE1B5}" destId="{1CE21BD1-8720-45D2-8D91-FB1F5BB9AD80}" srcOrd="0" destOrd="0" presId="urn:microsoft.com/office/officeart/2005/8/layout/list1"/>
    <dgm:cxn modelId="{7CE0CDCB-5A74-405C-B62E-2AC6AAB85ABF}" type="presParOf" srcId="{92C30AC2-5C8A-4368-AE0E-A2500BDAE1B5}" destId="{E46F4171-5C15-49A8-A5F6-731701659DC0}" srcOrd="1" destOrd="0" presId="urn:microsoft.com/office/officeart/2005/8/layout/list1"/>
    <dgm:cxn modelId="{227EB241-2B99-449A-92A6-23EBFFEFC2A4}" type="presParOf" srcId="{DB9CCF5D-25CD-4A07-B2B8-6AA5A06541B3}" destId="{4E33EC7E-037B-4ABC-8028-F075FD022F0A}" srcOrd="1" destOrd="0" presId="urn:microsoft.com/office/officeart/2005/8/layout/list1"/>
    <dgm:cxn modelId="{87FA2D3F-6D34-4C93-B7CB-46B8980A38D5}" type="presParOf" srcId="{DB9CCF5D-25CD-4A07-B2B8-6AA5A06541B3}" destId="{FE2BDEF3-CF42-48FF-96F3-7F552B018F7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2F8DD0-6CDF-431C-965D-98D62253E95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67F9624B-F156-46FF-946B-A57024169A01}">
      <dgm:prSet phldrT="[Texte]" custT="1"/>
      <dgm:spPr>
        <a:solidFill>
          <a:srgbClr val="002060"/>
        </a:solidFill>
      </dgm:spPr>
      <dgm:t>
        <a:bodyPr/>
        <a:lstStyle/>
        <a:p>
          <a:r>
            <a:rPr lang="nl-BE" sz="1600" dirty="0"/>
            <a:t>Sociale correcties? </a:t>
          </a:r>
          <a:endParaRPr lang="fr-BE" sz="1600" dirty="0"/>
        </a:p>
      </dgm:t>
    </dgm:pt>
    <dgm:pt modelId="{8DE89230-7EAE-4773-8890-13D85B0C9CFE}" type="parTrans" cxnId="{303C8BA5-5FE8-4116-B96A-75E2400DFEBD}">
      <dgm:prSet/>
      <dgm:spPr/>
      <dgm:t>
        <a:bodyPr/>
        <a:lstStyle/>
        <a:p>
          <a:endParaRPr lang="fr-BE"/>
        </a:p>
      </dgm:t>
    </dgm:pt>
    <dgm:pt modelId="{5533D199-11C1-42E4-8F11-642122210DEF}" type="sibTrans" cxnId="{303C8BA5-5FE8-4116-B96A-75E2400DFEBD}">
      <dgm:prSet/>
      <dgm:spPr/>
      <dgm:t>
        <a:bodyPr/>
        <a:lstStyle/>
        <a:p>
          <a:endParaRPr lang="fr-BE"/>
        </a:p>
      </dgm:t>
    </dgm:pt>
    <dgm:pt modelId="{DEA3936C-A68C-4FBE-9191-1616A06746A7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nl-BE" sz="1500" dirty="0"/>
            <a:t>Bij het innen of uitbetalen?</a:t>
          </a:r>
        </a:p>
      </dgm:t>
    </dgm:pt>
    <dgm:pt modelId="{BDE80336-16A4-458C-BFB3-086E7E40A002}" type="parTrans" cxnId="{9E6F12A1-B937-4F7E-B3B5-E4355819F934}">
      <dgm:prSet/>
      <dgm:spPr/>
      <dgm:t>
        <a:bodyPr/>
        <a:lstStyle/>
        <a:p>
          <a:endParaRPr lang="fr-BE"/>
        </a:p>
      </dgm:t>
    </dgm:pt>
    <dgm:pt modelId="{522C735E-2513-4072-BB72-7ABD87E612B6}" type="sibTrans" cxnId="{9E6F12A1-B937-4F7E-B3B5-E4355819F934}">
      <dgm:prSet/>
      <dgm:spPr/>
      <dgm:t>
        <a:bodyPr/>
        <a:lstStyle/>
        <a:p>
          <a:endParaRPr lang="fr-BE"/>
        </a:p>
      </dgm:t>
    </dgm:pt>
    <dgm:pt modelId="{0C47FFA7-4217-4010-B0D1-672072EC87E3}">
      <dgm:prSet custT="1"/>
      <dgm:spPr>
        <a:ln>
          <a:solidFill>
            <a:srgbClr val="002060"/>
          </a:solidFill>
        </a:ln>
      </dgm:spPr>
      <dgm:t>
        <a:bodyPr/>
        <a:lstStyle/>
        <a:p>
          <a:endParaRPr lang="nl-BE" sz="1500" dirty="0"/>
        </a:p>
      </dgm:t>
    </dgm:pt>
    <dgm:pt modelId="{B048E820-D99E-48DC-A22F-D4D95A760E69}" type="sibTrans" cxnId="{F0EE70C5-39D0-42E7-8E9A-B041F79EB560}">
      <dgm:prSet/>
      <dgm:spPr/>
      <dgm:t>
        <a:bodyPr/>
        <a:lstStyle/>
        <a:p>
          <a:endParaRPr lang="fr-BE"/>
        </a:p>
      </dgm:t>
    </dgm:pt>
    <dgm:pt modelId="{D688F258-9592-4278-A980-5F27C167D35D}" type="parTrans" cxnId="{F0EE70C5-39D0-42E7-8E9A-B041F79EB560}">
      <dgm:prSet/>
      <dgm:spPr/>
      <dgm:t>
        <a:bodyPr/>
        <a:lstStyle/>
        <a:p>
          <a:endParaRPr lang="fr-BE"/>
        </a:p>
      </dgm:t>
    </dgm:pt>
    <dgm:pt modelId="{6C6FC933-E6B7-4C3D-8546-A8CF15AF8417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nl-BE" sz="1500" dirty="0"/>
            <a:t>Welke?</a:t>
          </a:r>
        </a:p>
      </dgm:t>
    </dgm:pt>
    <dgm:pt modelId="{093F7C0D-AD92-4541-9A8C-7C65A1412F24}" type="sibTrans" cxnId="{33BB7256-2AED-4711-AE6D-0503B1B391B2}">
      <dgm:prSet/>
      <dgm:spPr/>
      <dgm:t>
        <a:bodyPr/>
        <a:lstStyle/>
        <a:p>
          <a:endParaRPr lang="fr-BE"/>
        </a:p>
      </dgm:t>
    </dgm:pt>
    <dgm:pt modelId="{85BB14C1-2D68-42F0-9BE6-781D9A224410}" type="parTrans" cxnId="{33BB7256-2AED-4711-AE6D-0503B1B391B2}">
      <dgm:prSet/>
      <dgm:spPr/>
      <dgm:t>
        <a:bodyPr/>
        <a:lstStyle/>
        <a:p>
          <a:endParaRPr lang="fr-BE"/>
        </a:p>
      </dgm:t>
    </dgm:pt>
    <dgm:pt modelId="{DB9CCF5D-25CD-4A07-B2B8-6AA5A06541B3}" type="pres">
      <dgm:prSet presAssocID="{C42F8DD0-6CDF-431C-965D-98D62253E9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92C30AC2-5C8A-4368-AE0E-A2500BDAE1B5}" type="pres">
      <dgm:prSet presAssocID="{67F9624B-F156-46FF-946B-A57024169A01}" presName="parentLin" presStyleCnt="0"/>
      <dgm:spPr/>
    </dgm:pt>
    <dgm:pt modelId="{1CE21BD1-8720-45D2-8D91-FB1F5BB9AD80}" type="pres">
      <dgm:prSet presAssocID="{67F9624B-F156-46FF-946B-A57024169A01}" presName="parentLeftMargin" presStyleLbl="node1" presStyleIdx="0" presStyleCnt="1"/>
      <dgm:spPr/>
      <dgm:t>
        <a:bodyPr/>
        <a:lstStyle/>
        <a:p>
          <a:endParaRPr lang="fr-BE"/>
        </a:p>
      </dgm:t>
    </dgm:pt>
    <dgm:pt modelId="{E46F4171-5C15-49A8-A5F6-731701659DC0}" type="pres">
      <dgm:prSet presAssocID="{67F9624B-F156-46FF-946B-A57024169A0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E33EC7E-037B-4ABC-8028-F075FD022F0A}" type="pres">
      <dgm:prSet presAssocID="{67F9624B-F156-46FF-946B-A57024169A01}" presName="negativeSpace" presStyleCnt="0"/>
      <dgm:spPr/>
    </dgm:pt>
    <dgm:pt modelId="{FE2BDEF3-CF42-48FF-96F3-7F552B018F7A}" type="pres">
      <dgm:prSet presAssocID="{67F9624B-F156-46FF-946B-A57024169A0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303C8BA5-5FE8-4116-B96A-75E2400DFEBD}" srcId="{C42F8DD0-6CDF-431C-965D-98D62253E95D}" destId="{67F9624B-F156-46FF-946B-A57024169A01}" srcOrd="0" destOrd="0" parTransId="{8DE89230-7EAE-4773-8890-13D85B0C9CFE}" sibTransId="{5533D199-11C1-42E4-8F11-642122210DEF}"/>
    <dgm:cxn modelId="{CD960BF7-1454-4DB9-A805-F5EC18C7D93B}" type="presOf" srcId="{C42F8DD0-6CDF-431C-965D-98D62253E95D}" destId="{DB9CCF5D-25CD-4A07-B2B8-6AA5A06541B3}" srcOrd="0" destOrd="0" presId="urn:microsoft.com/office/officeart/2005/8/layout/list1"/>
    <dgm:cxn modelId="{159861E6-4ED4-4315-8192-8B388E49E8C8}" type="presOf" srcId="{DEA3936C-A68C-4FBE-9191-1616A06746A7}" destId="{FE2BDEF3-CF42-48FF-96F3-7F552B018F7A}" srcOrd="0" destOrd="0" presId="urn:microsoft.com/office/officeart/2005/8/layout/list1"/>
    <dgm:cxn modelId="{A6334825-D3AC-4E24-BB04-0ADA7829D21E}" type="presOf" srcId="{0C47FFA7-4217-4010-B0D1-672072EC87E3}" destId="{FE2BDEF3-CF42-48FF-96F3-7F552B018F7A}" srcOrd="0" destOrd="2" presId="urn:microsoft.com/office/officeart/2005/8/layout/list1"/>
    <dgm:cxn modelId="{52293EFD-FFB7-44E2-910F-14AFB3FAFFAD}" type="presOf" srcId="{67F9624B-F156-46FF-946B-A57024169A01}" destId="{1CE21BD1-8720-45D2-8D91-FB1F5BB9AD80}" srcOrd="0" destOrd="0" presId="urn:microsoft.com/office/officeart/2005/8/layout/list1"/>
    <dgm:cxn modelId="{33BB7256-2AED-4711-AE6D-0503B1B391B2}" srcId="{67F9624B-F156-46FF-946B-A57024169A01}" destId="{6C6FC933-E6B7-4C3D-8546-A8CF15AF8417}" srcOrd="1" destOrd="0" parTransId="{85BB14C1-2D68-42F0-9BE6-781D9A224410}" sibTransId="{093F7C0D-AD92-4541-9A8C-7C65A1412F24}"/>
    <dgm:cxn modelId="{18EB53DC-464C-492A-8B09-3A0C2407ACA0}" type="presOf" srcId="{67F9624B-F156-46FF-946B-A57024169A01}" destId="{E46F4171-5C15-49A8-A5F6-731701659DC0}" srcOrd="1" destOrd="0" presId="urn:microsoft.com/office/officeart/2005/8/layout/list1"/>
    <dgm:cxn modelId="{9E6F12A1-B937-4F7E-B3B5-E4355819F934}" srcId="{67F9624B-F156-46FF-946B-A57024169A01}" destId="{DEA3936C-A68C-4FBE-9191-1616A06746A7}" srcOrd="0" destOrd="0" parTransId="{BDE80336-16A4-458C-BFB3-086E7E40A002}" sibTransId="{522C735E-2513-4072-BB72-7ABD87E612B6}"/>
    <dgm:cxn modelId="{F0EE70C5-39D0-42E7-8E9A-B041F79EB560}" srcId="{67F9624B-F156-46FF-946B-A57024169A01}" destId="{0C47FFA7-4217-4010-B0D1-672072EC87E3}" srcOrd="2" destOrd="0" parTransId="{D688F258-9592-4278-A980-5F27C167D35D}" sibTransId="{B048E820-D99E-48DC-A22F-D4D95A760E69}"/>
    <dgm:cxn modelId="{CB607B6A-5D5A-40D5-AFF5-D2118716C6A3}" type="presOf" srcId="{6C6FC933-E6B7-4C3D-8546-A8CF15AF8417}" destId="{FE2BDEF3-CF42-48FF-96F3-7F552B018F7A}" srcOrd="0" destOrd="1" presId="urn:microsoft.com/office/officeart/2005/8/layout/list1"/>
    <dgm:cxn modelId="{CE98EF41-AB84-4208-A7A9-F3D5EC898D50}" type="presParOf" srcId="{DB9CCF5D-25CD-4A07-B2B8-6AA5A06541B3}" destId="{92C30AC2-5C8A-4368-AE0E-A2500BDAE1B5}" srcOrd="0" destOrd="0" presId="urn:microsoft.com/office/officeart/2005/8/layout/list1"/>
    <dgm:cxn modelId="{24806867-76A0-4452-9B69-4B7B664BF0DD}" type="presParOf" srcId="{92C30AC2-5C8A-4368-AE0E-A2500BDAE1B5}" destId="{1CE21BD1-8720-45D2-8D91-FB1F5BB9AD80}" srcOrd="0" destOrd="0" presId="urn:microsoft.com/office/officeart/2005/8/layout/list1"/>
    <dgm:cxn modelId="{99E0F835-32BA-431B-97D1-CF1C54674373}" type="presParOf" srcId="{92C30AC2-5C8A-4368-AE0E-A2500BDAE1B5}" destId="{E46F4171-5C15-49A8-A5F6-731701659DC0}" srcOrd="1" destOrd="0" presId="urn:microsoft.com/office/officeart/2005/8/layout/list1"/>
    <dgm:cxn modelId="{CF43FCB8-ED64-42E5-A27E-34BF96CE6D3C}" type="presParOf" srcId="{DB9CCF5D-25CD-4A07-B2B8-6AA5A06541B3}" destId="{4E33EC7E-037B-4ABC-8028-F075FD022F0A}" srcOrd="1" destOrd="0" presId="urn:microsoft.com/office/officeart/2005/8/layout/list1"/>
    <dgm:cxn modelId="{80458440-E568-4E69-97A3-8AF592B250F3}" type="presParOf" srcId="{DB9CCF5D-25CD-4A07-B2B8-6AA5A06541B3}" destId="{FE2BDEF3-CF42-48FF-96F3-7F552B018F7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A52F60-7D71-43CD-AEFA-CDF63B410C3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3E4A1073-D0D1-483F-A123-7D1FFA19728F}">
      <dgm:prSet phldrT="[Texte]" custT="1"/>
      <dgm:spPr/>
      <dgm:t>
        <a:bodyPr/>
        <a:lstStyle/>
        <a:p>
          <a:r>
            <a: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Qualité (</a:t>
          </a:r>
          <a:r>
            <a:rPr lang="fr-FR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controle</a:t>
          </a:r>
          <a:r>
            <a: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en </a:t>
          </a:r>
          <a:r>
            <a:rPr lang="fr-FR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erkenning</a:t>
          </a:r>
          <a:r>
            <a: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fr-BE" sz="4000" dirty="0"/>
        </a:p>
      </dgm:t>
    </dgm:pt>
    <dgm:pt modelId="{8BF8D750-CA07-4708-A31C-335F9A75AC1F}" type="parTrans" cxnId="{9E6FD591-BF8B-46F3-BF0A-9DCE9B20AB9A}">
      <dgm:prSet/>
      <dgm:spPr/>
      <dgm:t>
        <a:bodyPr/>
        <a:lstStyle/>
        <a:p>
          <a:endParaRPr lang="fr-BE"/>
        </a:p>
      </dgm:t>
    </dgm:pt>
    <dgm:pt modelId="{62199D05-1761-45C3-A68E-2E2570A132E3}" type="sibTrans" cxnId="{9E6FD591-BF8B-46F3-BF0A-9DCE9B20AB9A}">
      <dgm:prSet/>
      <dgm:spPr/>
      <dgm:t>
        <a:bodyPr/>
        <a:lstStyle/>
        <a:p>
          <a:endParaRPr lang="fr-BE"/>
        </a:p>
      </dgm:t>
    </dgm:pt>
    <dgm:pt modelId="{2A2E57C2-E9A3-41CB-973C-A6A36E21125B}">
      <dgm:prSet custT="1"/>
      <dgm:spPr/>
      <dgm:t>
        <a:bodyPr/>
        <a:lstStyle/>
        <a:p>
          <a:r>
            <a: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Proportionnalité (</a:t>
          </a:r>
          <a:r>
            <a:rPr lang="fr-FR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afhankelijkheidsgraad</a:t>
          </a:r>
          <a:r>
            <a: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F6BC34EC-55DB-4B53-BB7E-A7A5A47BDB46}" type="parTrans" cxnId="{D47CB7EF-F0DB-4E0B-8E04-ED568071FB6F}">
      <dgm:prSet/>
      <dgm:spPr/>
      <dgm:t>
        <a:bodyPr/>
        <a:lstStyle/>
        <a:p>
          <a:endParaRPr lang="fr-BE"/>
        </a:p>
      </dgm:t>
    </dgm:pt>
    <dgm:pt modelId="{E83BA296-FD7D-48A4-8890-7D8B2E1AE20A}" type="sibTrans" cxnId="{D47CB7EF-F0DB-4E0B-8E04-ED568071FB6F}">
      <dgm:prSet/>
      <dgm:spPr/>
      <dgm:t>
        <a:bodyPr/>
        <a:lstStyle/>
        <a:p>
          <a:endParaRPr lang="fr-BE"/>
        </a:p>
      </dgm:t>
    </dgm:pt>
    <dgm:pt modelId="{750F7540-CBC2-4992-ABEC-4BB5DCE73FE9}">
      <dgm:prSet custT="1"/>
      <dgm:spPr/>
      <dgm:t>
        <a:bodyPr/>
        <a:lstStyle/>
        <a:p>
          <a:r>
            <a: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Pluralisme (d’intervenants)</a:t>
          </a:r>
        </a:p>
      </dgm:t>
    </dgm:pt>
    <dgm:pt modelId="{C0308B51-CFE4-440A-8B55-0748ADB11FB3}" type="parTrans" cxnId="{2876CF14-E897-4F5D-894A-FA6D1ECB2787}">
      <dgm:prSet/>
      <dgm:spPr/>
      <dgm:t>
        <a:bodyPr/>
        <a:lstStyle/>
        <a:p>
          <a:endParaRPr lang="fr-BE"/>
        </a:p>
      </dgm:t>
    </dgm:pt>
    <dgm:pt modelId="{450818F7-B421-4F2E-AA13-5242935A0BE7}" type="sibTrans" cxnId="{2876CF14-E897-4F5D-894A-FA6D1ECB2787}">
      <dgm:prSet/>
      <dgm:spPr/>
      <dgm:t>
        <a:bodyPr/>
        <a:lstStyle/>
        <a:p>
          <a:endParaRPr lang="fr-BE"/>
        </a:p>
      </dgm:t>
    </dgm:pt>
    <dgm:pt modelId="{91419894-57B4-43B0-AA41-DD8785BB425E}">
      <dgm:prSet custT="1"/>
      <dgm:spPr/>
      <dgm:t>
        <a:bodyPr/>
        <a:lstStyle/>
        <a:p>
          <a:r>
            <a: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Perspective globale (médical et social)</a:t>
          </a:r>
        </a:p>
      </dgm:t>
    </dgm:pt>
    <dgm:pt modelId="{4DACDE5A-C808-4C1E-B53F-3B22B69BCDC6}" type="parTrans" cxnId="{D37ED360-0DA6-44A3-8C14-ED012E12C9E3}">
      <dgm:prSet/>
      <dgm:spPr/>
      <dgm:t>
        <a:bodyPr/>
        <a:lstStyle/>
        <a:p>
          <a:endParaRPr lang="fr-BE"/>
        </a:p>
      </dgm:t>
    </dgm:pt>
    <dgm:pt modelId="{C06B33D1-DE91-4B44-B0DD-2A5975F60210}" type="sibTrans" cxnId="{D37ED360-0DA6-44A3-8C14-ED012E12C9E3}">
      <dgm:prSet/>
      <dgm:spPr/>
      <dgm:t>
        <a:bodyPr/>
        <a:lstStyle/>
        <a:p>
          <a:endParaRPr lang="fr-BE"/>
        </a:p>
      </dgm:t>
    </dgm:pt>
    <dgm:pt modelId="{E7EFF7CD-1DD2-4348-BEF9-79995DFA7105}">
      <dgm:prSet custT="1"/>
      <dgm:spPr/>
      <dgm:t>
        <a:bodyPr/>
        <a:lstStyle/>
        <a:p>
          <a:r>
            <a: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Accessibilité (financière, physique et sociale) (</a:t>
          </a:r>
          <a:r>
            <a:rPr lang="fr-FR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voldoende</a:t>
          </a:r>
          <a:r>
            <a: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aanbod</a:t>
          </a:r>
          <a:r>
            <a: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BCF64240-95F4-4889-B2B4-F22658AE0928}" type="parTrans" cxnId="{010E7762-94D3-472A-B572-BFDA511D2B10}">
      <dgm:prSet/>
      <dgm:spPr/>
      <dgm:t>
        <a:bodyPr/>
        <a:lstStyle/>
        <a:p>
          <a:endParaRPr lang="fr-BE"/>
        </a:p>
      </dgm:t>
    </dgm:pt>
    <dgm:pt modelId="{36446A62-FCC7-4970-8A13-A642FE3EADD3}" type="sibTrans" cxnId="{010E7762-94D3-472A-B572-BFDA511D2B10}">
      <dgm:prSet/>
      <dgm:spPr/>
      <dgm:t>
        <a:bodyPr/>
        <a:lstStyle/>
        <a:p>
          <a:endParaRPr lang="fr-BE"/>
        </a:p>
      </dgm:t>
    </dgm:pt>
    <dgm:pt modelId="{BB62E955-22A3-4FBD-9142-A4DEC2C152D8}" type="pres">
      <dgm:prSet presAssocID="{9BA52F60-7D71-43CD-AEFA-CDF63B410C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88E8FB0A-71A6-4528-9B61-9412C7E224DE}" type="pres">
      <dgm:prSet presAssocID="{3E4A1073-D0D1-483F-A123-7D1FFA19728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519DD21-07AB-4E1B-987A-17BB77FD362C}" type="pres">
      <dgm:prSet presAssocID="{62199D05-1761-45C3-A68E-2E2570A132E3}" presName="spacer" presStyleCnt="0"/>
      <dgm:spPr/>
    </dgm:pt>
    <dgm:pt modelId="{59EF8BD3-FB63-480C-92C3-E993FF34BF66}" type="pres">
      <dgm:prSet presAssocID="{2A2E57C2-E9A3-41CB-973C-A6A36E21125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687CE5C-B1F0-40A4-B0E3-AC3DC20C6AA5}" type="pres">
      <dgm:prSet presAssocID="{E83BA296-FD7D-48A4-8890-7D8B2E1AE20A}" presName="spacer" presStyleCnt="0"/>
      <dgm:spPr/>
    </dgm:pt>
    <dgm:pt modelId="{52E49732-5A0E-45BF-8F2A-7003EB0AC9B8}" type="pres">
      <dgm:prSet presAssocID="{750F7540-CBC2-4992-ABEC-4BB5DCE73FE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13D0593-EB95-48D0-A0D5-6D33BDB240C8}" type="pres">
      <dgm:prSet presAssocID="{450818F7-B421-4F2E-AA13-5242935A0BE7}" presName="spacer" presStyleCnt="0"/>
      <dgm:spPr/>
    </dgm:pt>
    <dgm:pt modelId="{3A71F1D4-B261-4D45-9AC5-BF31AF912D7B}" type="pres">
      <dgm:prSet presAssocID="{91419894-57B4-43B0-AA41-DD8785BB425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9968B21-96D1-4D2C-8F52-E6D66152ED4E}" type="pres">
      <dgm:prSet presAssocID="{C06B33D1-DE91-4B44-B0DD-2A5975F60210}" presName="spacer" presStyleCnt="0"/>
      <dgm:spPr/>
    </dgm:pt>
    <dgm:pt modelId="{271C984F-EE04-49EF-BB29-A6EB646BAFDD}" type="pres">
      <dgm:prSet presAssocID="{E7EFF7CD-1DD2-4348-BEF9-79995DFA710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F69B2EFD-0F5A-4109-9320-494DB7EC21D1}" type="presOf" srcId="{3E4A1073-D0D1-483F-A123-7D1FFA19728F}" destId="{88E8FB0A-71A6-4528-9B61-9412C7E224DE}" srcOrd="0" destOrd="0" presId="urn:microsoft.com/office/officeart/2005/8/layout/vList2"/>
    <dgm:cxn modelId="{010E7762-94D3-472A-B572-BFDA511D2B10}" srcId="{9BA52F60-7D71-43CD-AEFA-CDF63B410C3E}" destId="{E7EFF7CD-1DD2-4348-BEF9-79995DFA7105}" srcOrd="4" destOrd="0" parTransId="{BCF64240-95F4-4889-B2B4-F22658AE0928}" sibTransId="{36446A62-FCC7-4970-8A13-A642FE3EADD3}"/>
    <dgm:cxn modelId="{D37ED360-0DA6-44A3-8C14-ED012E12C9E3}" srcId="{9BA52F60-7D71-43CD-AEFA-CDF63B410C3E}" destId="{91419894-57B4-43B0-AA41-DD8785BB425E}" srcOrd="3" destOrd="0" parTransId="{4DACDE5A-C808-4C1E-B53F-3B22B69BCDC6}" sibTransId="{C06B33D1-DE91-4B44-B0DD-2A5975F60210}"/>
    <dgm:cxn modelId="{2876CF14-E897-4F5D-894A-FA6D1ECB2787}" srcId="{9BA52F60-7D71-43CD-AEFA-CDF63B410C3E}" destId="{750F7540-CBC2-4992-ABEC-4BB5DCE73FE9}" srcOrd="2" destOrd="0" parTransId="{C0308B51-CFE4-440A-8B55-0748ADB11FB3}" sibTransId="{450818F7-B421-4F2E-AA13-5242935A0BE7}"/>
    <dgm:cxn modelId="{826B0D0F-EDBD-421C-93DD-A5C843167EF1}" type="presOf" srcId="{750F7540-CBC2-4992-ABEC-4BB5DCE73FE9}" destId="{52E49732-5A0E-45BF-8F2A-7003EB0AC9B8}" srcOrd="0" destOrd="0" presId="urn:microsoft.com/office/officeart/2005/8/layout/vList2"/>
    <dgm:cxn modelId="{E32E29BB-4D99-4BB1-B975-AEADEC6E79E6}" type="presOf" srcId="{2A2E57C2-E9A3-41CB-973C-A6A36E21125B}" destId="{59EF8BD3-FB63-480C-92C3-E993FF34BF66}" srcOrd="0" destOrd="0" presId="urn:microsoft.com/office/officeart/2005/8/layout/vList2"/>
    <dgm:cxn modelId="{BF9DEABA-F739-4705-A11D-50ECD3157BEC}" type="presOf" srcId="{91419894-57B4-43B0-AA41-DD8785BB425E}" destId="{3A71F1D4-B261-4D45-9AC5-BF31AF912D7B}" srcOrd="0" destOrd="0" presId="urn:microsoft.com/office/officeart/2005/8/layout/vList2"/>
    <dgm:cxn modelId="{2B5A8D88-7DBE-4DEB-A932-076887E5D221}" type="presOf" srcId="{9BA52F60-7D71-43CD-AEFA-CDF63B410C3E}" destId="{BB62E955-22A3-4FBD-9142-A4DEC2C152D8}" srcOrd="0" destOrd="0" presId="urn:microsoft.com/office/officeart/2005/8/layout/vList2"/>
    <dgm:cxn modelId="{687924E9-7215-4ADA-ADF6-42EA4B93AC2D}" type="presOf" srcId="{E7EFF7CD-1DD2-4348-BEF9-79995DFA7105}" destId="{271C984F-EE04-49EF-BB29-A6EB646BAFDD}" srcOrd="0" destOrd="0" presId="urn:microsoft.com/office/officeart/2005/8/layout/vList2"/>
    <dgm:cxn modelId="{D47CB7EF-F0DB-4E0B-8E04-ED568071FB6F}" srcId="{9BA52F60-7D71-43CD-AEFA-CDF63B410C3E}" destId="{2A2E57C2-E9A3-41CB-973C-A6A36E21125B}" srcOrd="1" destOrd="0" parTransId="{F6BC34EC-55DB-4B53-BB7E-A7A5A47BDB46}" sibTransId="{E83BA296-FD7D-48A4-8890-7D8B2E1AE20A}"/>
    <dgm:cxn modelId="{9E6FD591-BF8B-46F3-BF0A-9DCE9B20AB9A}" srcId="{9BA52F60-7D71-43CD-AEFA-CDF63B410C3E}" destId="{3E4A1073-D0D1-483F-A123-7D1FFA19728F}" srcOrd="0" destOrd="0" parTransId="{8BF8D750-CA07-4708-A31C-335F9A75AC1F}" sibTransId="{62199D05-1761-45C3-A68E-2E2570A132E3}"/>
    <dgm:cxn modelId="{2FFE57D9-5767-459D-831D-ADBA96D71BA4}" type="presParOf" srcId="{BB62E955-22A3-4FBD-9142-A4DEC2C152D8}" destId="{88E8FB0A-71A6-4528-9B61-9412C7E224DE}" srcOrd="0" destOrd="0" presId="urn:microsoft.com/office/officeart/2005/8/layout/vList2"/>
    <dgm:cxn modelId="{DC9EF354-8CFB-4329-8CBE-2C3F8EF83E53}" type="presParOf" srcId="{BB62E955-22A3-4FBD-9142-A4DEC2C152D8}" destId="{A519DD21-07AB-4E1B-987A-17BB77FD362C}" srcOrd="1" destOrd="0" presId="urn:microsoft.com/office/officeart/2005/8/layout/vList2"/>
    <dgm:cxn modelId="{FECEBB9A-98F2-425C-A5F1-20B9F6B6698F}" type="presParOf" srcId="{BB62E955-22A3-4FBD-9142-A4DEC2C152D8}" destId="{59EF8BD3-FB63-480C-92C3-E993FF34BF66}" srcOrd="2" destOrd="0" presId="urn:microsoft.com/office/officeart/2005/8/layout/vList2"/>
    <dgm:cxn modelId="{6CE5AF60-D556-4BA7-A778-3AB18A329B47}" type="presParOf" srcId="{BB62E955-22A3-4FBD-9142-A4DEC2C152D8}" destId="{3687CE5C-B1F0-40A4-B0E3-AC3DC20C6AA5}" srcOrd="3" destOrd="0" presId="urn:microsoft.com/office/officeart/2005/8/layout/vList2"/>
    <dgm:cxn modelId="{B02764A3-CE0E-4E98-ADDD-9EB1F065D845}" type="presParOf" srcId="{BB62E955-22A3-4FBD-9142-A4DEC2C152D8}" destId="{52E49732-5A0E-45BF-8F2A-7003EB0AC9B8}" srcOrd="4" destOrd="0" presId="urn:microsoft.com/office/officeart/2005/8/layout/vList2"/>
    <dgm:cxn modelId="{04F40BC6-EBAF-4A95-B28B-CB4C7E5EED59}" type="presParOf" srcId="{BB62E955-22A3-4FBD-9142-A4DEC2C152D8}" destId="{013D0593-EB95-48D0-A0D5-6D33BDB240C8}" srcOrd="5" destOrd="0" presId="urn:microsoft.com/office/officeart/2005/8/layout/vList2"/>
    <dgm:cxn modelId="{2236E869-337F-4C9C-BD70-08C74E5E4482}" type="presParOf" srcId="{BB62E955-22A3-4FBD-9142-A4DEC2C152D8}" destId="{3A71F1D4-B261-4D45-9AC5-BF31AF912D7B}" srcOrd="6" destOrd="0" presId="urn:microsoft.com/office/officeart/2005/8/layout/vList2"/>
    <dgm:cxn modelId="{BBB729C1-710A-424C-B995-8B4DCF794375}" type="presParOf" srcId="{BB62E955-22A3-4FBD-9142-A4DEC2C152D8}" destId="{B9968B21-96D1-4D2C-8F52-E6D66152ED4E}" srcOrd="7" destOrd="0" presId="urn:microsoft.com/office/officeart/2005/8/layout/vList2"/>
    <dgm:cxn modelId="{1F3CD516-8DE1-4615-A223-4E49FFCA2F1D}" type="presParOf" srcId="{BB62E955-22A3-4FBD-9142-A4DEC2C152D8}" destId="{271C984F-EE04-49EF-BB29-A6EB646BAFD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A20F39-5A55-4E6A-8723-AF7C94F19DE7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570B2B-A006-4728-BE85-DAE67EC45FF8}">
      <dgm:prSet phldrT="[Texte]" custT="1"/>
      <dgm:spPr/>
      <dgm:t>
        <a:bodyPr/>
        <a:lstStyle/>
        <a:p>
          <a:endParaRPr lang="fr-FR" sz="1800" dirty="0"/>
        </a:p>
      </dgm:t>
    </dgm:pt>
    <dgm:pt modelId="{475794A5-E991-476D-A538-E0EB38399CAE}" type="sibTrans" cxnId="{EEC327C3-7D45-4C52-9DF9-D799C49F8FFB}">
      <dgm:prSet/>
      <dgm:spPr/>
      <dgm:t>
        <a:bodyPr/>
        <a:lstStyle/>
        <a:p>
          <a:endParaRPr lang="fr-FR" sz="4400"/>
        </a:p>
      </dgm:t>
    </dgm:pt>
    <dgm:pt modelId="{AE16AFD9-B9E0-42E9-870A-01F4ED4DCEAF}" type="parTrans" cxnId="{EEC327C3-7D45-4C52-9DF9-D799C49F8FFB}">
      <dgm:prSet/>
      <dgm:spPr/>
      <dgm:t>
        <a:bodyPr/>
        <a:lstStyle/>
        <a:p>
          <a:endParaRPr lang="fr-FR" sz="4400"/>
        </a:p>
      </dgm:t>
    </dgm:pt>
    <dgm:pt modelId="{E4434F43-47D3-43F2-AAE1-FCC872BCE613}" type="pres">
      <dgm:prSet presAssocID="{C6A20F39-5A55-4E6A-8723-AF7C94F19DE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42A11528-9DE0-46D7-BF02-CEEBBF216213}" type="pres">
      <dgm:prSet presAssocID="{C6A20F39-5A55-4E6A-8723-AF7C94F19DE7}" presName="ribbon" presStyleLbl="node1" presStyleIdx="0" presStyleCnt="1" custScaleX="291472" custLinFactNeighborY="2504"/>
      <dgm:spPr/>
    </dgm:pt>
    <dgm:pt modelId="{221EEDBD-5FE7-45C3-AFBC-6696486E6DC7}" type="pres">
      <dgm:prSet presAssocID="{C6A20F39-5A55-4E6A-8723-AF7C94F19DE7}" presName="leftArrowText" presStyleLbl="node1" presStyleIdx="0" presStyleCnt="1" custScaleX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E448382-D1FA-494C-B04F-04ABCF879FAD}" type="pres">
      <dgm:prSet presAssocID="{C6A20F39-5A55-4E6A-8723-AF7C94F19DE7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5A8AA68-BD0C-435B-890E-7093027F51BD}" type="presOf" srcId="{C6A20F39-5A55-4E6A-8723-AF7C94F19DE7}" destId="{E4434F43-47D3-43F2-AAE1-FCC872BCE613}" srcOrd="0" destOrd="0" presId="urn:microsoft.com/office/officeart/2005/8/layout/arrow6"/>
    <dgm:cxn modelId="{73553ECD-3CC8-4CCC-8038-82E385109C40}" type="presOf" srcId="{17570B2B-A006-4728-BE85-DAE67EC45FF8}" destId="{221EEDBD-5FE7-45C3-AFBC-6696486E6DC7}" srcOrd="0" destOrd="0" presId="urn:microsoft.com/office/officeart/2005/8/layout/arrow6"/>
    <dgm:cxn modelId="{EEC327C3-7D45-4C52-9DF9-D799C49F8FFB}" srcId="{C6A20F39-5A55-4E6A-8723-AF7C94F19DE7}" destId="{17570B2B-A006-4728-BE85-DAE67EC45FF8}" srcOrd="0" destOrd="0" parTransId="{AE16AFD9-B9E0-42E9-870A-01F4ED4DCEAF}" sibTransId="{475794A5-E991-476D-A538-E0EB38399CAE}"/>
    <dgm:cxn modelId="{D55C7D91-2FAF-41BA-942E-BAF7BB959661}" type="presParOf" srcId="{E4434F43-47D3-43F2-AAE1-FCC872BCE613}" destId="{42A11528-9DE0-46D7-BF02-CEEBBF216213}" srcOrd="0" destOrd="0" presId="urn:microsoft.com/office/officeart/2005/8/layout/arrow6"/>
    <dgm:cxn modelId="{133A9A16-E618-4F3A-A30F-6753519551EA}" type="presParOf" srcId="{E4434F43-47D3-43F2-AAE1-FCC872BCE613}" destId="{221EEDBD-5FE7-45C3-AFBC-6696486E6DC7}" srcOrd="1" destOrd="0" presId="urn:microsoft.com/office/officeart/2005/8/layout/arrow6"/>
    <dgm:cxn modelId="{07873D61-62EA-4B53-B76C-D70CC5D192C1}" type="presParOf" srcId="{E4434F43-47D3-43F2-AAE1-FCC872BCE613}" destId="{AE448382-D1FA-494C-B04F-04ABCF879FA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A20F39-5A55-4E6A-8723-AF7C94F19DE7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570B2B-A006-4728-BE85-DAE67EC45FF8}">
      <dgm:prSet phldrT="[Texte]" custT="1"/>
      <dgm:spPr/>
      <dgm:t>
        <a:bodyPr/>
        <a:lstStyle/>
        <a:p>
          <a:endParaRPr lang="fr-FR" sz="1800" dirty="0"/>
        </a:p>
      </dgm:t>
    </dgm:pt>
    <dgm:pt modelId="{475794A5-E991-476D-A538-E0EB38399CAE}" type="sibTrans" cxnId="{EEC327C3-7D45-4C52-9DF9-D799C49F8FFB}">
      <dgm:prSet/>
      <dgm:spPr/>
      <dgm:t>
        <a:bodyPr/>
        <a:lstStyle/>
        <a:p>
          <a:endParaRPr lang="fr-FR" sz="4400"/>
        </a:p>
      </dgm:t>
    </dgm:pt>
    <dgm:pt modelId="{AE16AFD9-B9E0-42E9-870A-01F4ED4DCEAF}" type="parTrans" cxnId="{EEC327C3-7D45-4C52-9DF9-D799C49F8FFB}">
      <dgm:prSet/>
      <dgm:spPr/>
      <dgm:t>
        <a:bodyPr/>
        <a:lstStyle/>
        <a:p>
          <a:endParaRPr lang="fr-FR" sz="4400"/>
        </a:p>
      </dgm:t>
    </dgm:pt>
    <dgm:pt modelId="{E4434F43-47D3-43F2-AAE1-FCC872BCE613}" type="pres">
      <dgm:prSet presAssocID="{C6A20F39-5A55-4E6A-8723-AF7C94F19DE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42A11528-9DE0-46D7-BF02-CEEBBF216213}" type="pres">
      <dgm:prSet presAssocID="{C6A20F39-5A55-4E6A-8723-AF7C94F19DE7}" presName="ribbon" presStyleLbl="node1" presStyleIdx="0" presStyleCnt="1" custScaleX="291472" custLinFactNeighborY="2504"/>
      <dgm:spPr/>
    </dgm:pt>
    <dgm:pt modelId="{221EEDBD-5FE7-45C3-AFBC-6696486E6DC7}" type="pres">
      <dgm:prSet presAssocID="{C6A20F39-5A55-4E6A-8723-AF7C94F19DE7}" presName="leftArrowText" presStyleLbl="node1" presStyleIdx="0" presStyleCnt="1" custScaleX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E448382-D1FA-494C-B04F-04ABCF879FAD}" type="pres">
      <dgm:prSet presAssocID="{C6A20F39-5A55-4E6A-8723-AF7C94F19DE7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5A8AA68-BD0C-435B-890E-7093027F51BD}" type="presOf" srcId="{C6A20F39-5A55-4E6A-8723-AF7C94F19DE7}" destId="{E4434F43-47D3-43F2-AAE1-FCC872BCE613}" srcOrd="0" destOrd="0" presId="urn:microsoft.com/office/officeart/2005/8/layout/arrow6"/>
    <dgm:cxn modelId="{73553ECD-3CC8-4CCC-8038-82E385109C40}" type="presOf" srcId="{17570B2B-A006-4728-BE85-DAE67EC45FF8}" destId="{221EEDBD-5FE7-45C3-AFBC-6696486E6DC7}" srcOrd="0" destOrd="0" presId="urn:microsoft.com/office/officeart/2005/8/layout/arrow6"/>
    <dgm:cxn modelId="{EEC327C3-7D45-4C52-9DF9-D799C49F8FFB}" srcId="{C6A20F39-5A55-4E6A-8723-AF7C94F19DE7}" destId="{17570B2B-A006-4728-BE85-DAE67EC45FF8}" srcOrd="0" destOrd="0" parTransId="{AE16AFD9-B9E0-42E9-870A-01F4ED4DCEAF}" sibTransId="{475794A5-E991-476D-A538-E0EB38399CAE}"/>
    <dgm:cxn modelId="{D55C7D91-2FAF-41BA-942E-BAF7BB959661}" type="presParOf" srcId="{E4434F43-47D3-43F2-AAE1-FCC872BCE613}" destId="{42A11528-9DE0-46D7-BF02-CEEBBF216213}" srcOrd="0" destOrd="0" presId="urn:microsoft.com/office/officeart/2005/8/layout/arrow6"/>
    <dgm:cxn modelId="{133A9A16-E618-4F3A-A30F-6753519551EA}" type="presParOf" srcId="{E4434F43-47D3-43F2-AAE1-FCC872BCE613}" destId="{221EEDBD-5FE7-45C3-AFBC-6696486E6DC7}" srcOrd="1" destOrd="0" presId="urn:microsoft.com/office/officeart/2005/8/layout/arrow6"/>
    <dgm:cxn modelId="{07873D61-62EA-4B53-B76C-D70CC5D192C1}" type="presParOf" srcId="{E4434F43-47D3-43F2-AAE1-FCC872BCE613}" destId="{AE448382-D1FA-494C-B04F-04ABCF879FA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AD9A6-84FC-4D6F-A1B8-BA43E7D6B9DB}" type="datetimeFigureOut">
              <a:rPr lang="fr-BE" smtClean="0"/>
              <a:t>19/10/2017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775EE-774F-47A1-96FB-A76B577F0B3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139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F148-1BB5-4F65-A526-BAA0BC120B4D}" type="datetime1">
              <a:rPr lang="fr-BE" smtClean="0"/>
              <a:t>19/10/2017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019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CE23-FCB8-461D-8C62-8554FE43BE13}" type="datetime1">
              <a:rPr lang="fr-BE" smtClean="0"/>
              <a:t>19/10/2017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367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A61E-4717-49BF-BCCF-EEFBA2B50979}" type="datetime1">
              <a:rPr lang="fr-BE" smtClean="0"/>
              <a:t>19/10/2017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662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1DE2-0F8D-4E99-9157-1C320A49CF99}" type="datetime1">
              <a:rPr lang="fr-BE" smtClean="0"/>
              <a:t>19/10/2017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167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3661-2DB5-44B3-9609-E910F76886A9}" type="datetime1">
              <a:rPr lang="fr-BE" smtClean="0"/>
              <a:t>19/10/2017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328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AE70-A295-4F2F-A859-CA1C695652AE}" type="datetime1">
              <a:rPr lang="fr-BE" smtClean="0"/>
              <a:t>19/10/2017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854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4D0A-152A-4EA1-AD14-1ACE7A2E3792}" type="datetime1">
              <a:rPr lang="fr-BE" smtClean="0"/>
              <a:t>19/10/2017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625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BFDD-86ED-49AB-9AD8-9A0F98B10BFC}" type="datetime1">
              <a:rPr lang="fr-BE" smtClean="0"/>
              <a:t>19/10/2017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091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8D70-715F-43A5-88AB-1901F9CF4953}" type="datetime1">
              <a:rPr lang="fr-BE" smtClean="0"/>
              <a:t>19/10/2017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21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5632-27DD-4C35-90C1-D77DEE1381AC}" type="datetime1">
              <a:rPr lang="fr-BE" smtClean="0"/>
              <a:t>19/10/2017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3051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E2CD-409E-404D-8E3C-AEF7F6CAA7F4}" type="datetime1">
              <a:rPr lang="fr-BE" smtClean="0"/>
              <a:t>19/10/2017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952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AA3D6-4B8C-4A67-9564-95628FF6A215}" type="datetime1">
              <a:rPr lang="fr-BE" smtClean="0"/>
              <a:t>19/10/2017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5A4C6-188B-4CA7-ADD3-C5FE7DE9BBF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373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18" Type="http://schemas.openxmlformats.org/officeDocument/2006/relationships/diagramLayout" Target="../diagrams/layout15.xml"/><Relationship Id="rId3" Type="http://schemas.openxmlformats.org/officeDocument/2006/relationships/diagramLayout" Target="../diagrams/layout12.xml"/><Relationship Id="rId21" Type="http://schemas.microsoft.com/office/2007/relationships/diagramDrawing" Target="../diagrams/drawing15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17" Type="http://schemas.openxmlformats.org/officeDocument/2006/relationships/diagramData" Target="../diagrams/data15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20" Type="http://schemas.openxmlformats.org/officeDocument/2006/relationships/diagramColors" Target="../diagrams/colors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19" Type="http://schemas.openxmlformats.org/officeDocument/2006/relationships/diagramQuickStyle" Target="../diagrams/quickStyle15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1" y="1229451"/>
            <a:ext cx="6858000" cy="1180190"/>
          </a:xfrm>
        </p:spPr>
        <p:txBody>
          <a:bodyPr>
            <a:noAutofit/>
          </a:bodyPr>
          <a:lstStyle/>
          <a:p>
            <a:r>
              <a:rPr lang="fr-B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 UNE ASSURANCE AUTONOMIE BRUXELLOISE</a:t>
            </a:r>
            <a:br>
              <a:rPr lang="fr-B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Etude réalisée pour la Commission communautaire commune de Bruxelles-Capitale</a:t>
            </a:r>
            <a:endParaRPr lang="fr-BE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999029"/>
            <a:ext cx="800100" cy="7358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748" y="3973045"/>
            <a:ext cx="931097" cy="8966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3192" y="4869657"/>
            <a:ext cx="243728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3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Gemeenschappelijke Gemeenschapscommissie van Brussel-Hoofdstad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48229" y="4869654"/>
            <a:ext cx="162961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3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Observatorium voor Gezondheid en Welzijn</a:t>
            </a:r>
          </a:p>
        </p:txBody>
      </p:sp>
      <p:sp>
        <p:nvSpPr>
          <p:cNvPr id="3" name="Rectangle 2"/>
          <p:cNvSpPr/>
          <p:nvPr/>
        </p:nvSpPr>
        <p:spPr>
          <a:xfrm>
            <a:off x="1943100" y="2828836"/>
            <a:ext cx="4914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Jeudi 19 octobre 2017 </a:t>
            </a:r>
          </a:p>
          <a:p>
            <a:pPr algn="ctr"/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Conseil économique et social de la Région de Bruxelles-Capitale </a:t>
            </a:r>
          </a:p>
        </p:txBody>
      </p:sp>
    </p:spTree>
    <p:extLst>
      <p:ext uri="{BB962C8B-B14F-4D97-AF65-F5344CB8AC3E}">
        <p14:creationId xmlns:p14="http://schemas.microsoft.com/office/powerpoint/2010/main" val="122141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2576573" y="2827585"/>
            <a:ext cx="5445537" cy="1276517"/>
            <a:chOff x="1690749" y="1613188"/>
            <a:chExt cx="5445537" cy="1276517"/>
          </a:xfrm>
        </p:grpSpPr>
        <p:sp>
          <p:nvSpPr>
            <p:cNvPr id="12" name="Pentagone 11"/>
            <p:cNvSpPr/>
            <p:nvPr/>
          </p:nvSpPr>
          <p:spPr>
            <a:xfrm rot="10800000">
              <a:off x="1690749" y="1613188"/>
              <a:ext cx="5445537" cy="127651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entagone 4"/>
            <p:cNvSpPr/>
            <p:nvPr/>
          </p:nvSpPr>
          <p:spPr>
            <a:xfrm rot="21600000">
              <a:off x="2009878" y="1613188"/>
              <a:ext cx="5126408" cy="1276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909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33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Revue de </a:t>
              </a:r>
              <a:r>
                <a:rPr lang="nl-NL" sz="33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littérature</a:t>
              </a:r>
              <a:r>
                <a:rPr lang="nl-NL" sz="33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et focus </a:t>
              </a:r>
              <a:r>
                <a:rPr lang="nl-NL" sz="33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groups</a:t>
              </a:r>
              <a:endParaRPr lang="fr-BE" sz="3300" kern="1200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2417009" y="1182415"/>
            <a:ext cx="5605101" cy="1276517"/>
            <a:chOff x="1690749" y="450"/>
            <a:chExt cx="5445537" cy="1276517"/>
          </a:xfrm>
        </p:grpSpPr>
        <p:sp>
          <p:nvSpPr>
            <p:cNvPr id="15" name="Pentagone 14"/>
            <p:cNvSpPr/>
            <p:nvPr/>
          </p:nvSpPr>
          <p:spPr>
            <a:xfrm rot="10800000">
              <a:off x="1690749" y="450"/>
              <a:ext cx="5445537" cy="1276517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entagone 4"/>
            <p:cNvSpPr/>
            <p:nvPr/>
          </p:nvSpPr>
          <p:spPr>
            <a:xfrm rot="21600000">
              <a:off x="2009878" y="450"/>
              <a:ext cx="5126408" cy="1276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909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33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Points </a:t>
              </a:r>
              <a:r>
                <a:rPr lang="nl-NL" sz="33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d’attention</a:t>
              </a:r>
              <a:r>
                <a:rPr lang="nl-NL" sz="33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33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juridique</a:t>
              </a:r>
              <a:endParaRPr lang="fr-BE" sz="3300" kern="1200" dirty="0"/>
            </a:p>
          </p:txBody>
        </p:sp>
      </p:grpSp>
      <p:sp>
        <p:nvSpPr>
          <p:cNvPr id="17" name="Ellipse 16"/>
          <p:cNvSpPr/>
          <p:nvPr/>
        </p:nvSpPr>
        <p:spPr>
          <a:xfrm>
            <a:off x="1459621" y="1182414"/>
            <a:ext cx="1276517" cy="1276517"/>
          </a:xfrm>
          <a:prstGeom prst="ellipse">
            <a:avLst/>
          </a:prstGeom>
          <a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e 7"/>
          <p:cNvGrpSpPr/>
          <p:nvPr/>
        </p:nvGrpSpPr>
        <p:grpSpPr>
          <a:xfrm>
            <a:off x="821603" y="2912706"/>
            <a:ext cx="1914535" cy="1106272"/>
            <a:chOff x="906485" y="3998519"/>
            <a:chExt cx="1914535" cy="1106272"/>
          </a:xfrm>
        </p:grpSpPr>
        <p:sp>
          <p:nvSpPr>
            <p:cNvPr id="9" name="Ellipse 8"/>
            <p:cNvSpPr/>
            <p:nvPr/>
          </p:nvSpPr>
          <p:spPr>
            <a:xfrm>
              <a:off x="906485" y="3998519"/>
              <a:ext cx="1106271" cy="1106271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3694485"/>
                <a:satOff val="-6499"/>
                <a:lumOff val="-83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Ellipse 9"/>
            <p:cNvSpPr/>
            <p:nvPr/>
          </p:nvSpPr>
          <p:spPr>
            <a:xfrm>
              <a:off x="1714749" y="3998520"/>
              <a:ext cx="1106271" cy="1106271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9000" r="-3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7388969"/>
                <a:satOff val="-12997"/>
                <a:lumOff val="-167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10</a:t>
            </a:fld>
            <a:endParaRPr lang="fr-BE"/>
          </a:p>
        </p:txBody>
      </p:sp>
      <p:grpSp>
        <p:nvGrpSpPr>
          <p:cNvPr id="18" name="Groupe 17"/>
          <p:cNvGrpSpPr/>
          <p:nvPr/>
        </p:nvGrpSpPr>
        <p:grpSpPr>
          <a:xfrm>
            <a:off x="3988949" y="4298356"/>
            <a:ext cx="4033157" cy="571500"/>
            <a:chOff x="563336" y="4678136"/>
            <a:chExt cx="4033157" cy="571500"/>
          </a:xfrm>
        </p:grpSpPr>
        <p:sp>
          <p:nvSpPr>
            <p:cNvPr id="24" name="Rectangle 23"/>
            <p:cNvSpPr/>
            <p:nvPr/>
          </p:nvSpPr>
          <p:spPr>
            <a:xfrm>
              <a:off x="563336" y="4678136"/>
              <a:ext cx="4033157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grpSp>
          <p:nvGrpSpPr>
            <p:cNvPr id="25" name="Groupe 24"/>
            <p:cNvGrpSpPr/>
            <p:nvPr/>
          </p:nvGrpSpPr>
          <p:grpSpPr>
            <a:xfrm>
              <a:off x="621272" y="4737167"/>
              <a:ext cx="3910599" cy="449002"/>
              <a:chOff x="4171951" y="4556579"/>
              <a:chExt cx="3910599" cy="449002"/>
            </a:xfrm>
            <a:solidFill>
              <a:schemeClr val="bg1"/>
            </a:solidFill>
          </p:grpSpPr>
          <p:pic>
            <p:nvPicPr>
              <p:cNvPr id="26" name="Picture 10" descr="http://www.vub.ac.be/sites/all/themes/vub2011/images/logo-vub-large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742"/>
              <a:stretch/>
            </p:blipFill>
            <p:spPr bwMode="auto">
              <a:xfrm>
                <a:off x="4171951" y="4556579"/>
                <a:ext cx="1398627" cy="449002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5867393" y="4611803"/>
                <a:ext cx="2215157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nl-NL" sz="1400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Prof. Dr. Dominique Verté</a:t>
                </a: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3988948" y="4869856"/>
            <a:ext cx="4033157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Rectangle 28"/>
          <p:cNvSpPr/>
          <p:nvPr/>
        </p:nvSpPr>
        <p:spPr>
          <a:xfrm>
            <a:off x="5195446" y="4869856"/>
            <a:ext cx="276203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r"/>
            <a:r>
              <a:rPr lang="nl-NL" sz="1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Céline Mahieu</a:t>
            </a:r>
          </a:p>
          <a:p>
            <a:pPr algn="r"/>
            <a:r>
              <a:rPr lang="nl-NL" sz="1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</a:t>
            </a:r>
            <a:r>
              <a:rPr lang="nl-NL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Myriam De </a:t>
            </a:r>
            <a:r>
              <a:rPr lang="nl-NL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Spiegelaere</a:t>
            </a:r>
            <a:endParaRPr lang="nl-NL" sz="1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6"/>
          <a:stretch/>
        </p:blipFill>
        <p:spPr>
          <a:xfrm>
            <a:off x="4046885" y="4869856"/>
            <a:ext cx="753836" cy="57150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6"/>
          <a:stretch/>
        </p:blipFill>
        <p:spPr>
          <a:xfrm>
            <a:off x="4689340" y="4869856"/>
            <a:ext cx="579497" cy="571500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3988949" y="5441356"/>
            <a:ext cx="4033157" cy="571500"/>
            <a:chOff x="563336" y="4678136"/>
            <a:chExt cx="4033157" cy="571500"/>
          </a:xfrm>
        </p:grpSpPr>
        <p:sp>
          <p:nvSpPr>
            <p:cNvPr id="33" name="Rectangle 32"/>
            <p:cNvSpPr/>
            <p:nvPr/>
          </p:nvSpPr>
          <p:spPr>
            <a:xfrm>
              <a:off x="563336" y="4678136"/>
              <a:ext cx="4033157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874046" y="4792391"/>
              <a:ext cx="165782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algn="r"/>
              <a:r>
                <a:rPr lang="nl-NL" sz="1400" dirty="0" err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Hervé</a:t>
              </a:r>
              <a:r>
                <a:rPr lang="nl-NL" sz="1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Brouwer</a:t>
              </a:r>
              <a:endParaRPr lang="fr-BE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5" name="Picture 18" descr="https://upload.wikimedia.org/wikipedia/fr/7/7d/LogoUsaintloui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128" y="5463528"/>
            <a:ext cx="549604" cy="54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689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346310" y="452134"/>
            <a:ext cx="6846426" cy="826560"/>
            <a:chOff x="167463" y="460"/>
            <a:chExt cx="2344493" cy="826560"/>
          </a:xfrm>
          <a:noFill/>
        </p:grpSpPr>
        <p:sp>
          <p:nvSpPr>
            <p:cNvPr id="10" name="Rectangle à coins arrondis 9"/>
            <p:cNvSpPr/>
            <p:nvPr/>
          </p:nvSpPr>
          <p:spPr>
            <a:xfrm>
              <a:off x="167463" y="460"/>
              <a:ext cx="2344493" cy="826560"/>
            </a:xfrm>
            <a:prstGeom prst="round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07812" y="40809"/>
              <a:ext cx="2263795" cy="7458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616" tIns="0" rIns="88616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400" kern="1200" dirty="0" err="1">
                  <a:solidFill>
                    <a:schemeClr val="accent5"/>
                  </a:solidFill>
                </a:rPr>
                <a:t>Méthodologie</a:t>
              </a:r>
              <a:endParaRPr lang="fr-BE" sz="2400" kern="120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</a:t>
            </a:r>
            <a:r>
              <a:rPr lang="nl-NL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fournie</a:t>
            </a:r>
            <a:r>
              <a:rPr lang="nl-NL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nl-NL" sz="2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l’Observatoire</a:t>
            </a:r>
            <a:r>
              <a:rPr lang="nl-NL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santé et du </a:t>
            </a:r>
            <a:r>
              <a:rPr lang="nl-NL" sz="2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nl-NL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(+- 60 </a:t>
            </a:r>
            <a:r>
              <a:rPr lang="nl-NL" sz="2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personnes</a:t>
            </a:r>
            <a:r>
              <a:rPr lang="nl-NL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Syndicats</a:t>
            </a:r>
            <a:endParaRPr lang="nl-NL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Mutuelles</a:t>
            </a:r>
            <a:endParaRPr lang="nl-NL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Fédérations</a:t>
            </a:r>
            <a:r>
              <a:rPr lang="nl-NL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sectorielles</a:t>
            </a:r>
            <a:endParaRPr lang="nl-NL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CESRB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Associations</a:t>
            </a:r>
            <a:r>
              <a:rPr lang="nl-NL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nl-NL" sz="2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médecins</a:t>
            </a:r>
            <a:endParaRPr lang="nl-NL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Représentants</a:t>
            </a:r>
            <a:r>
              <a:rPr lang="nl-NL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d’hôpitaux</a:t>
            </a:r>
            <a:endParaRPr lang="nl-NL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nl-NL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nl-NL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Responsables</a:t>
            </a:r>
            <a:r>
              <a:rPr lang="nl-NL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CPAS, </a:t>
            </a:r>
            <a:r>
              <a:rPr lang="nl-NL" sz="2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associations</a:t>
            </a:r>
            <a:r>
              <a:rPr lang="nl-NL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PA et </a:t>
            </a:r>
            <a:r>
              <a:rPr lang="nl-NL" sz="2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d’aidants</a:t>
            </a:r>
            <a:r>
              <a:rPr lang="nl-NL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proches</a:t>
            </a:r>
            <a:endParaRPr lang="nl-NL" sz="2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sz="2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focusgroep </a:t>
            </a:r>
            <a:r>
              <a:rPr lang="nl-NL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interviews werden gehouden op 14, 18 en 21 maart en 28 april 2016: </a:t>
            </a:r>
          </a:p>
          <a:p>
            <a:pPr marL="0" indent="0">
              <a:buNone/>
            </a:pPr>
            <a:endParaRPr lang="nl-NL" sz="2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25 april werd een bespreking gehouden met de </a:t>
            </a:r>
            <a:r>
              <a:rPr lang="nl-NL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sociaal economische raad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2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interviews werden uitgetikt en geanalyseerd</a:t>
            </a:r>
          </a:p>
          <a:p>
            <a:pPr marL="0" indent="0">
              <a:buNone/>
            </a:pPr>
            <a:endParaRPr lang="nl-NL" sz="2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1800" dirty="0"/>
          </a:p>
          <a:p>
            <a:endParaRPr lang="nl-NL" sz="1800" dirty="0"/>
          </a:p>
        </p:txBody>
      </p:sp>
      <p:grpSp>
        <p:nvGrpSpPr>
          <p:cNvPr id="4" name="Groupe 3"/>
          <p:cNvGrpSpPr/>
          <p:nvPr/>
        </p:nvGrpSpPr>
        <p:grpSpPr>
          <a:xfrm>
            <a:off x="6621236" y="141519"/>
            <a:ext cx="2364260" cy="772881"/>
            <a:chOff x="1690749" y="1613188"/>
            <a:chExt cx="5445537" cy="1276517"/>
          </a:xfrm>
        </p:grpSpPr>
        <p:sp>
          <p:nvSpPr>
            <p:cNvPr id="5" name="Pentagone 4"/>
            <p:cNvSpPr/>
            <p:nvPr/>
          </p:nvSpPr>
          <p:spPr>
            <a:xfrm rot="10800000">
              <a:off x="1690749" y="1613188"/>
              <a:ext cx="5445537" cy="127651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e 4"/>
            <p:cNvSpPr/>
            <p:nvPr/>
          </p:nvSpPr>
          <p:spPr>
            <a:xfrm rot="21600000">
              <a:off x="2009878" y="1613188"/>
              <a:ext cx="5126408" cy="1276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909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Revue de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littérature</a:t>
              </a: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 et focus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groups</a:t>
              </a:r>
              <a:endParaRPr lang="fr-BE" kern="1200" dirty="0"/>
            </a:p>
          </p:txBody>
        </p:sp>
      </p:grp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9192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/>
          </p:nvPr>
        </p:nvGraphicFramePr>
        <p:xfrm>
          <a:off x="618560" y="637764"/>
          <a:ext cx="3349277" cy="1803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e 4"/>
          <p:cNvGrpSpPr/>
          <p:nvPr/>
        </p:nvGrpSpPr>
        <p:grpSpPr>
          <a:xfrm>
            <a:off x="6621236" y="141519"/>
            <a:ext cx="2364260" cy="772881"/>
            <a:chOff x="1690749" y="1613188"/>
            <a:chExt cx="5445537" cy="1276517"/>
          </a:xfrm>
        </p:grpSpPr>
        <p:sp>
          <p:nvSpPr>
            <p:cNvPr id="6" name="Pentagone 5"/>
            <p:cNvSpPr/>
            <p:nvPr/>
          </p:nvSpPr>
          <p:spPr>
            <a:xfrm rot="10800000">
              <a:off x="1690749" y="1613188"/>
              <a:ext cx="5445537" cy="127651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entagone 4"/>
            <p:cNvSpPr/>
            <p:nvPr/>
          </p:nvSpPr>
          <p:spPr>
            <a:xfrm rot="21600000">
              <a:off x="2009878" y="1613188"/>
              <a:ext cx="5126408" cy="1276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909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Revue de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littérature</a:t>
              </a: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 et focus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groups</a:t>
              </a:r>
              <a:endParaRPr lang="fr-BE" kern="1200" dirty="0"/>
            </a:p>
          </p:txBody>
        </p:sp>
      </p:grpSp>
      <p:graphicFrame>
        <p:nvGraphicFramePr>
          <p:cNvPr id="14" name="Diagramme 13"/>
          <p:cNvGraphicFramePr/>
          <p:nvPr>
            <p:extLst/>
          </p:nvPr>
        </p:nvGraphicFramePr>
        <p:xfrm>
          <a:off x="640332" y="2512828"/>
          <a:ext cx="3349277" cy="1803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agramme 14"/>
          <p:cNvGraphicFramePr/>
          <p:nvPr>
            <p:extLst/>
          </p:nvPr>
        </p:nvGraphicFramePr>
        <p:xfrm>
          <a:off x="648496" y="4415107"/>
          <a:ext cx="3349277" cy="1803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6" name="Diagramme 15"/>
          <p:cNvGraphicFramePr/>
          <p:nvPr>
            <p:extLst/>
          </p:nvPr>
        </p:nvGraphicFramePr>
        <p:xfrm>
          <a:off x="4126482" y="643212"/>
          <a:ext cx="3349277" cy="1803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7" name="Diagramme 16"/>
          <p:cNvGraphicFramePr/>
          <p:nvPr>
            <p:extLst/>
          </p:nvPr>
        </p:nvGraphicFramePr>
        <p:xfrm>
          <a:off x="4140089" y="2518277"/>
          <a:ext cx="3349277" cy="1803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8" name="Diagramme 17"/>
          <p:cNvGraphicFramePr/>
          <p:nvPr>
            <p:extLst/>
          </p:nvPr>
        </p:nvGraphicFramePr>
        <p:xfrm>
          <a:off x="4148253" y="4420555"/>
          <a:ext cx="3349277" cy="1803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12</a:t>
            </a:fld>
            <a:endParaRPr lang="fr-BE"/>
          </a:p>
        </p:txBody>
      </p:sp>
      <p:grpSp>
        <p:nvGrpSpPr>
          <p:cNvPr id="23" name="Groupe 22"/>
          <p:cNvGrpSpPr/>
          <p:nvPr/>
        </p:nvGrpSpPr>
        <p:grpSpPr>
          <a:xfrm rot="5400000">
            <a:off x="5337066" y="3241945"/>
            <a:ext cx="5327870" cy="826560"/>
            <a:chOff x="167463" y="460"/>
            <a:chExt cx="2344493" cy="826560"/>
          </a:xfrm>
        </p:grpSpPr>
        <p:sp>
          <p:nvSpPr>
            <p:cNvPr id="24" name="Rectangle à coins arrondis 23"/>
            <p:cNvSpPr/>
            <p:nvPr/>
          </p:nvSpPr>
          <p:spPr>
            <a:xfrm>
              <a:off x="167463" y="460"/>
              <a:ext cx="2344493" cy="82656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07812" y="40809"/>
              <a:ext cx="2263795" cy="745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88616" tIns="0" rIns="88616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600" dirty="0"/>
                <a:t>7. Hoe moet de B Z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600" dirty="0"/>
                <a:t>zich verhouden tot de Vlaamse Sociale Bescherming en de Waalse Z?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3731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26672" y="1572148"/>
            <a:ext cx="7005917" cy="3235086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fr-BE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Augmentation des maladies chroniques: « cure » -&gt; « care »</a:t>
            </a:r>
          </a:p>
          <a:p>
            <a:pPr marL="228600" lvl="1">
              <a:lnSpc>
                <a:spcPct val="130000"/>
              </a:lnSpc>
              <a:spcBef>
                <a:spcPts val="1000"/>
              </a:spcBef>
            </a:pPr>
            <a:r>
              <a:rPr lang="fr-BE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Ressources publiques limitées</a:t>
            </a:r>
          </a:p>
          <a:p>
            <a:pPr>
              <a:lnSpc>
                <a:spcPct val="130000"/>
              </a:lnSpc>
            </a:pPr>
            <a:r>
              <a:rPr lang="fr-BE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Croissance de la population âgée: </a:t>
            </a:r>
          </a:p>
          <a:p>
            <a:pPr lvl="1">
              <a:lnSpc>
                <a:spcPct val="130000"/>
              </a:lnSpc>
            </a:pPr>
            <a:r>
              <a:rPr lang="fr-BE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146.000 Bruxellois (1pers. /8) a plus de 65 ans </a:t>
            </a:r>
            <a:r>
              <a:rPr lang="fr-BE" sz="12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fr-BE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moins de personnes âgées à Bruxelles (65 ans et plus) en %, mais en moyenne plus âgées que dans les deux autres régions</a:t>
            </a:r>
            <a:r>
              <a:rPr lang="fr-BE" sz="12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(4)</a:t>
            </a:r>
            <a:endParaRPr lang="fr-BE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fr-BE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↗ des 65-79 ans : + 16% entre 2015 et 2025 </a:t>
            </a:r>
            <a:r>
              <a:rPr lang="fr-BE" sz="12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</a:p>
          <a:p>
            <a:pPr marL="228600" lvl="1">
              <a:lnSpc>
                <a:spcPct val="130000"/>
              </a:lnSpc>
              <a:spcBef>
                <a:spcPts val="1000"/>
              </a:spcBef>
            </a:pPr>
            <a:r>
              <a:rPr lang="fr-BE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Complexification des trajectoires du vieillissement</a:t>
            </a:r>
          </a:p>
          <a:p>
            <a:pPr lvl="1">
              <a:lnSpc>
                <a:spcPct val="130000"/>
              </a:lnSpc>
            </a:pPr>
            <a:r>
              <a:rPr lang="fr-BE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 </a:t>
            </a:r>
            <a:r>
              <a:rPr lang="fr-BE" sz="12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fr-BE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27% </a:t>
            </a:r>
            <a:r>
              <a:rPr lang="fr-BE" sz="12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r>
              <a:rPr lang="fr-BE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sont étrangères </a:t>
            </a:r>
          </a:p>
          <a:p>
            <a:pPr lvl="1">
              <a:lnSpc>
                <a:spcPct val="130000"/>
              </a:lnSpc>
            </a:pPr>
            <a:r>
              <a:rPr lang="fr-BE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Garantie de revenus aux personnes âgées (GRAPA): 12 % des 65 ans et + en RB en 2017, soit deux fois plus que dans les deux autres régions; avec de fortes variations entre communes (4 à 26%) </a:t>
            </a:r>
            <a:r>
              <a:rPr lang="fr-BE" sz="12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endParaRPr lang="fr-BE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fr-FR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fr-FR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fr-FR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fr-FR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13</a:t>
            </a:fld>
            <a:endParaRPr lang="fr-BE"/>
          </a:p>
        </p:txBody>
      </p:sp>
      <p:grpSp>
        <p:nvGrpSpPr>
          <p:cNvPr id="7" name="Groupe 6"/>
          <p:cNvGrpSpPr/>
          <p:nvPr/>
        </p:nvGrpSpPr>
        <p:grpSpPr>
          <a:xfrm>
            <a:off x="346310" y="452134"/>
            <a:ext cx="6846426" cy="826560"/>
            <a:chOff x="167463" y="460"/>
            <a:chExt cx="2344493" cy="826560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167463" y="460"/>
              <a:ext cx="2344493" cy="8265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207812" y="40809"/>
              <a:ext cx="2263795" cy="745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616" tIns="0" rIns="88616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400" kern="1200" dirty="0"/>
                <a:t>1. </a:t>
              </a:r>
              <a:r>
                <a:rPr lang="nl-BE" sz="2400" kern="1200" dirty="0" err="1"/>
                <a:t>Objectifs</a:t>
              </a:r>
              <a:endParaRPr lang="fr-BE" sz="2400" kern="1200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6621236" y="141519"/>
            <a:ext cx="2364260" cy="772881"/>
            <a:chOff x="1690749" y="1613188"/>
            <a:chExt cx="5445537" cy="1276517"/>
          </a:xfrm>
        </p:grpSpPr>
        <p:sp>
          <p:nvSpPr>
            <p:cNvPr id="13" name="Pentagone 12"/>
            <p:cNvSpPr/>
            <p:nvPr/>
          </p:nvSpPr>
          <p:spPr>
            <a:xfrm rot="10800000">
              <a:off x="1690749" y="1613188"/>
              <a:ext cx="5445537" cy="127651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entagone 4"/>
            <p:cNvSpPr/>
            <p:nvPr/>
          </p:nvSpPr>
          <p:spPr>
            <a:xfrm rot="21600000">
              <a:off x="2009878" y="1613188"/>
              <a:ext cx="5126408" cy="1276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909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Revue de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littérature</a:t>
              </a: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 et focus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groups</a:t>
              </a:r>
              <a:endParaRPr lang="fr-BE" kern="12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769523" y="5930671"/>
            <a:ext cx="4857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200" baseline="30000" dirty="0">
                <a:solidFill>
                  <a:schemeClr val="accent5"/>
                </a:solidFill>
              </a:rPr>
              <a:t>(1) </a:t>
            </a:r>
            <a:r>
              <a:rPr lang="fr-BE" sz="1200" dirty="0">
                <a:solidFill>
                  <a:schemeClr val="accent5"/>
                </a:solidFill>
              </a:rPr>
              <a:t>Institut Bruxellois de Statistique et d’Analyse (2016)</a:t>
            </a:r>
          </a:p>
          <a:p>
            <a:r>
              <a:rPr lang="fr-BE" sz="1200" baseline="30000" dirty="0">
                <a:solidFill>
                  <a:schemeClr val="accent5"/>
                </a:solidFill>
              </a:rPr>
              <a:t>(2) </a:t>
            </a:r>
            <a:r>
              <a:rPr lang="fr-BE" sz="1200" dirty="0">
                <a:solidFill>
                  <a:schemeClr val="accent5"/>
                </a:solidFill>
              </a:rPr>
              <a:t>Prévost (2009)</a:t>
            </a:r>
          </a:p>
          <a:p>
            <a:r>
              <a:rPr lang="fr-BE" sz="1200" baseline="30000" dirty="0">
                <a:solidFill>
                  <a:schemeClr val="accent5"/>
                </a:solidFill>
              </a:rPr>
              <a:t>(3) </a:t>
            </a:r>
            <a:r>
              <a:rPr lang="fr-BE" sz="1200" dirty="0" err="1">
                <a:solidFill>
                  <a:schemeClr val="accent5"/>
                </a:solidFill>
              </a:rPr>
              <a:t>Kenniscentrum</a:t>
            </a:r>
            <a:r>
              <a:rPr lang="fr-BE" sz="1200" dirty="0">
                <a:solidFill>
                  <a:schemeClr val="accent5"/>
                </a:solidFill>
              </a:rPr>
              <a:t> </a:t>
            </a:r>
            <a:r>
              <a:rPr lang="fr-BE" sz="1200" dirty="0" err="1">
                <a:solidFill>
                  <a:schemeClr val="accent5"/>
                </a:solidFill>
              </a:rPr>
              <a:t>Woonzorg</a:t>
            </a:r>
            <a:r>
              <a:rPr lang="fr-BE" sz="1200" dirty="0">
                <a:solidFill>
                  <a:schemeClr val="accent5"/>
                </a:solidFill>
              </a:rPr>
              <a:t> Brussel  (2014)</a:t>
            </a:r>
          </a:p>
          <a:p>
            <a:r>
              <a:rPr lang="fr-BE" sz="12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 </a:t>
            </a:r>
            <a:r>
              <a:rPr lang="fr-BE" sz="1200" dirty="0">
                <a:solidFill>
                  <a:schemeClr val="accent5"/>
                </a:solidFill>
              </a:rPr>
              <a:t>Observatoire de la Santé et du Social de Bruxelles-Capitale (2017)</a:t>
            </a:r>
          </a:p>
        </p:txBody>
      </p:sp>
    </p:spTree>
    <p:extLst>
      <p:ext uri="{BB962C8B-B14F-4D97-AF65-F5344CB8AC3E}">
        <p14:creationId xmlns:p14="http://schemas.microsoft.com/office/powerpoint/2010/main" val="3561431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26672" y="1572148"/>
            <a:ext cx="7005917" cy="3235086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Public: 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Personnes âgées VS Personnes dépendantes </a:t>
            </a:r>
          </a:p>
          <a:p>
            <a:pPr marL="2776538" lvl="1" indent="-171450">
              <a:lnSpc>
                <a:spcPct val="130000"/>
              </a:lnSpc>
              <a:buNone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(sans abris, toxicomanes, personnes en situation de handicap, etc.)</a:t>
            </a:r>
          </a:p>
          <a:p>
            <a:pPr>
              <a:lnSpc>
                <a:spcPct val="130000"/>
              </a:lnSpc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Objectif: 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Vieillir à domicile VS au lieu de vie choisi</a:t>
            </a:r>
          </a:p>
          <a:p>
            <a:pPr marL="228600" lvl="1">
              <a:lnSpc>
                <a:spcPct val="130000"/>
              </a:lnSpc>
              <a:spcBef>
                <a:spcPts val="1000"/>
              </a:spcBef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Transformations économiques et familiales redéfinissant la figure de l’aidant-proche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lnSpc>
                <a:spcPct val="130000"/>
              </a:lnSpc>
              <a:spcBef>
                <a:spcPts val="1000"/>
              </a:spcBef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 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Dépendance » (physique) VS « autonomie » (de choix)</a:t>
            </a:r>
          </a:p>
          <a:p>
            <a:pPr>
              <a:lnSpc>
                <a:spcPct val="130000"/>
              </a:lnSpc>
            </a:pPr>
            <a:endParaRPr lang="fr-FR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fr-FR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fr-FR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fr-FR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14</a:t>
            </a:fld>
            <a:endParaRPr lang="fr-BE"/>
          </a:p>
        </p:txBody>
      </p:sp>
      <p:grpSp>
        <p:nvGrpSpPr>
          <p:cNvPr id="7" name="Groupe 6"/>
          <p:cNvGrpSpPr/>
          <p:nvPr/>
        </p:nvGrpSpPr>
        <p:grpSpPr>
          <a:xfrm>
            <a:off x="346310" y="452134"/>
            <a:ext cx="6846426" cy="826560"/>
            <a:chOff x="167463" y="460"/>
            <a:chExt cx="2344493" cy="826560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167463" y="460"/>
              <a:ext cx="2344493" cy="8265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207812" y="40809"/>
              <a:ext cx="2263795" cy="745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616" tIns="0" rIns="88616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400" kern="1200" dirty="0"/>
                <a:t>1. </a:t>
              </a:r>
              <a:r>
                <a:rPr lang="nl-BE" sz="2400" kern="1200" dirty="0" err="1"/>
                <a:t>Objectifs</a:t>
              </a:r>
              <a:endParaRPr lang="fr-BE" sz="2400" kern="1200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6621236" y="141519"/>
            <a:ext cx="2364260" cy="772881"/>
            <a:chOff x="1690749" y="1613188"/>
            <a:chExt cx="5445537" cy="1276517"/>
          </a:xfrm>
        </p:grpSpPr>
        <p:sp>
          <p:nvSpPr>
            <p:cNvPr id="13" name="Pentagone 12"/>
            <p:cNvSpPr/>
            <p:nvPr/>
          </p:nvSpPr>
          <p:spPr>
            <a:xfrm rot="10800000">
              <a:off x="1690749" y="1613188"/>
              <a:ext cx="5445537" cy="127651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entagone 4"/>
            <p:cNvSpPr/>
            <p:nvPr/>
          </p:nvSpPr>
          <p:spPr>
            <a:xfrm rot="21600000">
              <a:off x="2009878" y="1613188"/>
              <a:ext cx="5126408" cy="1276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909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Revue de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littérature</a:t>
              </a: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 et focus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groups</a:t>
              </a:r>
              <a:endParaRPr lang="fr-BE" kern="12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769523" y="5930671"/>
            <a:ext cx="4857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200" baseline="30000" dirty="0">
                <a:solidFill>
                  <a:schemeClr val="accent5"/>
                </a:solidFill>
              </a:rPr>
              <a:t>(1) </a:t>
            </a:r>
            <a:r>
              <a:rPr lang="fr-BE" sz="1200" dirty="0">
                <a:solidFill>
                  <a:schemeClr val="accent5"/>
                </a:solidFill>
              </a:rPr>
              <a:t>Institut Bruxellois de Statistique et d’Analyse (2016)</a:t>
            </a:r>
          </a:p>
          <a:p>
            <a:r>
              <a:rPr lang="fr-BE" sz="1200" baseline="30000" dirty="0">
                <a:solidFill>
                  <a:schemeClr val="accent5"/>
                </a:solidFill>
              </a:rPr>
              <a:t>(2) </a:t>
            </a:r>
            <a:r>
              <a:rPr lang="fr-BE" sz="1200" dirty="0">
                <a:solidFill>
                  <a:schemeClr val="accent5"/>
                </a:solidFill>
              </a:rPr>
              <a:t>Prévost (2009)</a:t>
            </a:r>
          </a:p>
          <a:p>
            <a:r>
              <a:rPr lang="fr-BE" sz="1200" baseline="30000" dirty="0">
                <a:solidFill>
                  <a:schemeClr val="accent5"/>
                </a:solidFill>
              </a:rPr>
              <a:t>(3) </a:t>
            </a:r>
            <a:r>
              <a:rPr lang="fr-BE" sz="1200" dirty="0" err="1">
                <a:solidFill>
                  <a:schemeClr val="accent5"/>
                </a:solidFill>
              </a:rPr>
              <a:t>Kenniscentrum</a:t>
            </a:r>
            <a:r>
              <a:rPr lang="fr-BE" sz="1200" dirty="0">
                <a:solidFill>
                  <a:schemeClr val="accent5"/>
                </a:solidFill>
              </a:rPr>
              <a:t> </a:t>
            </a:r>
            <a:r>
              <a:rPr lang="fr-BE" sz="1200" dirty="0" err="1">
                <a:solidFill>
                  <a:schemeClr val="accent5"/>
                </a:solidFill>
              </a:rPr>
              <a:t>Woonzorg</a:t>
            </a:r>
            <a:r>
              <a:rPr lang="fr-BE" sz="1200" dirty="0">
                <a:solidFill>
                  <a:schemeClr val="accent5"/>
                </a:solidFill>
              </a:rPr>
              <a:t> Brussel  (2014)</a:t>
            </a:r>
          </a:p>
          <a:p>
            <a:r>
              <a:rPr lang="fr-BE" sz="12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 </a:t>
            </a:r>
            <a:r>
              <a:rPr lang="fr-BE" sz="1200" dirty="0">
                <a:solidFill>
                  <a:schemeClr val="accent5"/>
                </a:solidFill>
              </a:rPr>
              <a:t>Observatoire de la Santé et du Social de Bruxelles-Capitale (2017)</a:t>
            </a:r>
          </a:p>
        </p:txBody>
      </p:sp>
    </p:spTree>
    <p:extLst>
      <p:ext uri="{BB962C8B-B14F-4D97-AF65-F5344CB8AC3E}">
        <p14:creationId xmlns:p14="http://schemas.microsoft.com/office/powerpoint/2010/main" val="2146728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2119155"/>
            <a:ext cx="7005917" cy="401884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Financement privé</a:t>
            </a:r>
          </a:p>
          <a:p>
            <a:pPr lvl="1">
              <a:lnSpc>
                <a:spcPct val="130000"/>
              </a:lnSpc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fonctionne pas pour risque de dépendance</a:t>
            </a:r>
          </a:p>
          <a:p>
            <a:pPr>
              <a:lnSpc>
                <a:spcPct val="130000"/>
              </a:lnSpc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Financement par cotisations (compétence de lever l’impôt de la COCOM)</a:t>
            </a:r>
          </a:p>
          <a:p>
            <a:pPr lvl="1">
              <a:lnSpc>
                <a:spcPct val="130000"/>
              </a:lnSpc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Financement progressif versus forfait </a:t>
            </a:r>
          </a:p>
          <a:p>
            <a:pPr lvl="1">
              <a:lnSpc>
                <a:spcPct val="130000"/>
              </a:lnSpc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non-BIM/25 BIM/ 0 (précarité) ?</a:t>
            </a:r>
          </a:p>
          <a:p>
            <a:pPr>
              <a:lnSpc>
                <a:spcPct val="130000"/>
              </a:lnSpc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Financement supplémentaire (impôts et dotations)</a:t>
            </a:r>
          </a:p>
          <a:p>
            <a:pPr lvl="1">
              <a:lnSpc>
                <a:spcPct val="130000"/>
              </a:lnSpc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Flandre: 2/3 pour la </a:t>
            </a:r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Zorgverzekering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(ZVZ)</a:t>
            </a:r>
          </a:p>
          <a:p>
            <a:pPr lvl="1">
              <a:lnSpc>
                <a:spcPct val="130000"/>
              </a:lnSpc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L’APA, le BAP : quel avenir?</a:t>
            </a:r>
          </a:p>
          <a:p>
            <a:pPr lvl="1">
              <a:lnSpc>
                <a:spcPct val="130000"/>
              </a:lnSpc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titres-services: dispositif complémentaire?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fr-FR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fr-FR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fr-FR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15</a:t>
            </a:fld>
            <a:endParaRPr lang="fr-BE"/>
          </a:p>
        </p:txBody>
      </p:sp>
      <p:grpSp>
        <p:nvGrpSpPr>
          <p:cNvPr id="6" name="Groupe 5"/>
          <p:cNvGrpSpPr/>
          <p:nvPr/>
        </p:nvGrpSpPr>
        <p:grpSpPr>
          <a:xfrm>
            <a:off x="346310" y="452134"/>
            <a:ext cx="6846426" cy="826560"/>
            <a:chOff x="167463" y="460"/>
            <a:chExt cx="2344493" cy="826560"/>
          </a:xfrm>
          <a:solidFill>
            <a:schemeClr val="accent6"/>
          </a:solidFill>
        </p:grpSpPr>
        <p:sp>
          <p:nvSpPr>
            <p:cNvPr id="7" name="Rectangle à coins arrondis 6"/>
            <p:cNvSpPr/>
            <p:nvPr/>
          </p:nvSpPr>
          <p:spPr>
            <a:xfrm>
              <a:off x="167463" y="460"/>
              <a:ext cx="2344493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07812" y="40809"/>
              <a:ext cx="2263795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616" tIns="0" rIns="88616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400" dirty="0"/>
                <a:t>2</a:t>
              </a:r>
              <a:r>
                <a:rPr lang="nl-BE" sz="2400" kern="1200" dirty="0"/>
                <a:t>. </a:t>
              </a:r>
              <a:r>
                <a:rPr lang="nl-BE" sz="2400" kern="1200" dirty="0" err="1"/>
                <a:t>Financement</a:t>
              </a:r>
              <a:endParaRPr lang="fr-BE" sz="2400" kern="12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6621236" y="141519"/>
            <a:ext cx="2364260" cy="772881"/>
            <a:chOff x="1690749" y="1613188"/>
            <a:chExt cx="5445537" cy="1276517"/>
          </a:xfrm>
        </p:grpSpPr>
        <p:sp>
          <p:nvSpPr>
            <p:cNvPr id="10" name="Pentagone 9"/>
            <p:cNvSpPr/>
            <p:nvPr/>
          </p:nvSpPr>
          <p:spPr>
            <a:xfrm rot="10800000">
              <a:off x="1690749" y="1613188"/>
              <a:ext cx="5445537" cy="127651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entagone 4"/>
            <p:cNvSpPr/>
            <p:nvPr/>
          </p:nvSpPr>
          <p:spPr>
            <a:xfrm rot="21600000">
              <a:off x="2009878" y="1613188"/>
              <a:ext cx="5126408" cy="1276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909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Revue de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littérature</a:t>
              </a: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 et focus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groups</a:t>
              </a:r>
              <a:endParaRPr lang="fr-BE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9120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1980486"/>
            <a:ext cx="7005917" cy="4202863"/>
          </a:xfrm>
        </p:spPr>
        <p:txBody>
          <a:bodyPr>
            <a:noAutofit/>
          </a:bodyPr>
          <a:lstStyle/>
          <a:p>
            <a:pPr lvl="1">
              <a:lnSpc>
                <a:spcPct val="130000"/>
              </a:lnSpc>
            </a:pPr>
            <a:endParaRPr lang="fr-FR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endParaRPr lang="fr-FR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30000"/>
              </a:lnSpc>
              <a:buNone/>
            </a:pPr>
            <a:endParaRPr lang="fr-FR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me 3"/>
          <p:cNvGraphicFramePr/>
          <p:nvPr>
            <p:extLst/>
          </p:nvPr>
        </p:nvGraphicFramePr>
        <p:xfrm>
          <a:off x="832758" y="2196189"/>
          <a:ext cx="7241721" cy="4122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16</a:t>
            </a:fld>
            <a:endParaRPr lang="fr-BE"/>
          </a:p>
        </p:txBody>
      </p:sp>
      <p:grpSp>
        <p:nvGrpSpPr>
          <p:cNvPr id="7" name="Groupe 6"/>
          <p:cNvGrpSpPr/>
          <p:nvPr/>
        </p:nvGrpSpPr>
        <p:grpSpPr>
          <a:xfrm>
            <a:off x="346310" y="452134"/>
            <a:ext cx="6846426" cy="826560"/>
            <a:chOff x="167463" y="460"/>
            <a:chExt cx="2344493" cy="826560"/>
          </a:xfrm>
          <a:solidFill>
            <a:schemeClr val="accent5"/>
          </a:solidFill>
        </p:grpSpPr>
        <p:sp>
          <p:nvSpPr>
            <p:cNvPr id="8" name="Rectangle à coins arrondis 7"/>
            <p:cNvSpPr/>
            <p:nvPr/>
          </p:nvSpPr>
          <p:spPr>
            <a:xfrm>
              <a:off x="167463" y="460"/>
              <a:ext cx="2344493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207812" y="40809"/>
              <a:ext cx="2263795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616" tIns="0" rIns="88616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400" dirty="0"/>
                <a:t>3</a:t>
              </a:r>
              <a:r>
                <a:rPr lang="nl-BE" sz="2400" kern="1200" dirty="0"/>
                <a:t>. </a:t>
              </a:r>
              <a:r>
                <a:rPr lang="nl-BE" sz="2400" kern="1200" dirty="0" err="1"/>
                <a:t>Panier</a:t>
              </a:r>
              <a:r>
                <a:rPr lang="nl-BE" sz="2400" kern="1200" dirty="0"/>
                <a:t> de services</a:t>
              </a:r>
              <a:endParaRPr lang="fr-BE" sz="2400" kern="1200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6621236" y="141519"/>
            <a:ext cx="2364260" cy="772881"/>
            <a:chOff x="1690749" y="1613188"/>
            <a:chExt cx="5445537" cy="1276517"/>
          </a:xfrm>
        </p:grpSpPr>
        <p:sp>
          <p:nvSpPr>
            <p:cNvPr id="11" name="Pentagone 10"/>
            <p:cNvSpPr/>
            <p:nvPr/>
          </p:nvSpPr>
          <p:spPr>
            <a:xfrm rot="10800000">
              <a:off x="1690749" y="1613188"/>
              <a:ext cx="5445537" cy="127651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entagone 4"/>
            <p:cNvSpPr/>
            <p:nvPr/>
          </p:nvSpPr>
          <p:spPr>
            <a:xfrm rot="21600000">
              <a:off x="2009878" y="1613188"/>
              <a:ext cx="5126408" cy="1276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909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Revue de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littérature</a:t>
              </a: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 et focus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groups</a:t>
              </a:r>
              <a:endParaRPr lang="fr-BE" kern="1200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530678" y="1616906"/>
            <a:ext cx="7543801" cy="456824"/>
            <a:chOff x="167463" y="460"/>
            <a:chExt cx="2344493" cy="826560"/>
          </a:xfrm>
          <a:noFill/>
        </p:grpSpPr>
        <p:sp>
          <p:nvSpPr>
            <p:cNvPr id="14" name="Rectangle à coins arrondis 13"/>
            <p:cNvSpPr/>
            <p:nvPr/>
          </p:nvSpPr>
          <p:spPr>
            <a:xfrm>
              <a:off x="167463" y="460"/>
              <a:ext cx="2344493" cy="826560"/>
            </a:xfrm>
            <a:prstGeom prst="round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07812" y="40809"/>
              <a:ext cx="2263795" cy="7458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616" tIns="0" rIns="88616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400" dirty="0">
                  <a:solidFill>
                    <a:schemeClr val="accent1">
                      <a:lumMod val="75000"/>
                    </a:schemeClr>
                  </a:solidFill>
                </a:rPr>
                <a:t>5 garanties </a:t>
              </a:r>
              <a:r>
                <a:rPr lang="nl-BE" sz="2400" dirty="0" err="1">
                  <a:solidFill>
                    <a:schemeClr val="accent1">
                      <a:lumMod val="75000"/>
                    </a:schemeClr>
                  </a:solidFill>
                </a:rPr>
                <a:t>structurantes</a:t>
              </a:r>
              <a:endParaRPr lang="fr-BE" sz="2400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916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906237" y="2179010"/>
          <a:ext cx="6966406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32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Intégrer</a:t>
                      </a:r>
                      <a:r>
                        <a:rPr lang="fr-BE" baseline="0" dirty="0"/>
                        <a:t> les s</a:t>
                      </a:r>
                      <a:r>
                        <a:rPr lang="fr-BE" dirty="0"/>
                        <a:t>oins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Ne pas intégrer les soins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dirty="0"/>
                        <a:t>Cohérence</a:t>
                      </a:r>
                      <a:r>
                        <a:rPr lang="fr-BE" baseline="0" dirty="0"/>
                        <a:t> pour le destinataire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baseline="0" dirty="0"/>
                        <a:t>Moins cher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baseline="0" dirty="0"/>
                        <a:t>Plus simple</a:t>
                      </a:r>
                      <a:endParaRPr lang="fr-BE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dirty="0"/>
                        <a:t>Compétence</a:t>
                      </a:r>
                      <a:r>
                        <a:rPr lang="fr-BE" baseline="0" dirty="0"/>
                        <a:t> fédérale</a:t>
                      </a:r>
                      <a:endParaRPr lang="fr-BE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BE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Intégrer les MR</a:t>
                      </a: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b="1" dirty="0">
                          <a:solidFill>
                            <a:schemeClr val="bg1"/>
                          </a:solidFill>
                        </a:rPr>
                        <a:t>Ne pas intégrer</a:t>
                      </a:r>
                      <a:r>
                        <a:rPr lang="fr-BE" b="1" baseline="0" dirty="0">
                          <a:solidFill>
                            <a:schemeClr val="bg1"/>
                          </a:solidFill>
                        </a:rPr>
                        <a:t> les MR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2726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Prévenir le manque de financement futur des soins dans les MR et MRS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Favoriser un continuum entre milieux de vie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Sauvegarder un principe d’équité et de non-discrimination entre des publics </a:t>
                      </a:r>
                      <a:endParaRPr lang="fr-BE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Prévoir un système de financement des MR et MRS soutenable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Mettre la priorité sur les services favorisant le maintien à domicile</a:t>
                      </a:r>
                      <a:endParaRPr lang="fr-BE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BE" dirty="0"/>
                        <a:t>Intégrer</a:t>
                      </a:r>
                      <a:r>
                        <a:rPr lang="fr-BE" baseline="0" dirty="0"/>
                        <a:t>/ne pas intégrer les centres d’accueil de jour</a:t>
                      </a:r>
                      <a:endParaRPr lang="fr-BE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17</a:t>
            </a:fld>
            <a:endParaRPr lang="fr-BE"/>
          </a:p>
        </p:txBody>
      </p:sp>
      <p:grpSp>
        <p:nvGrpSpPr>
          <p:cNvPr id="5" name="Groupe 4"/>
          <p:cNvGrpSpPr/>
          <p:nvPr/>
        </p:nvGrpSpPr>
        <p:grpSpPr>
          <a:xfrm>
            <a:off x="346310" y="452134"/>
            <a:ext cx="6846426" cy="826560"/>
            <a:chOff x="167463" y="460"/>
            <a:chExt cx="2344493" cy="826560"/>
          </a:xfrm>
          <a:solidFill>
            <a:schemeClr val="accent5"/>
          </a:solidFill>
        </p:grpSpPr>
        <p:sp>
          <p:nvSpPr>
            <p:cNvPr id="7" name="Rectangle à coins arrondis 6"/>
            <p:cNvSpPr/>
            <p:nvPr/>
          </p:nvSpPr>
          <p:spPr>
            <a:xfrm>
              <a:off x="167463" y="460"/>
              <a:ext cx="2344493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07812" y="40809"/>
              <a:ext cx="2263795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616" tIns="0" rIns="88616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400" dirty="0"/>
                <a:t>3</a:t>
              </a:r>
              <a:r>
                <a:rPr lang="nl-BE" sz="2400" kern="1200" dirty="0"/>
                <a:t>. </a:t>
              </a:r>
              <a:r>
                <a:rPr lang="nl-BE" sz="2400" kern="1200" dirty="0" err="1"/>
                <a:t>Panier</a:t>
              </a:r>
              <a:r>
                <a:rPr lang="nl-BE" sz="2400" kern="1200" dirty="0"/>
                <a:t> de services</a:t>
              </a:r>
              <a:endParaRPr lang="fr-BE" sz="2400" kern="12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6621236" y="141519"/>
            <a:ext cx="2364260" cy="772881"/>
            <a:chOff x="1690749" y="1613188"/>
            <a:chExt cx="5445537" cy="1276517"/>
          </a:xfrm>
        </p:grpSpPr>
        <p:sp>
          <p:nvSpPr>
            <p:cNvPr id="10" name="Pentagone 9"/>
            <p:cNvSpPr/>
            <p:nvPr/>
          </p:nvSpPr>
          <p:spPr>
            <a:xfrm rot="10800000">
              <a:off x="1690749" y="1613188"/>
              <a:ext cx="5445537" cy="127651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entagone 4"/>
            <p:cNvSpPr/>
            <p:nvPr/>
          </p:nvSpPr>
          <p:spPr>
            <a:xfrm rot="21600000">
              <a:off x="2009878" y="1613188"/>
              <a:ext cx="5126408" cy="1276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909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Revue de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littérature</a:t>
              </a: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 et focus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groups</a:t>
              </a:r>
              <a:endParaRPr lang="fr-BE" kern="1200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530678" y="1616906"/>
            <a:ext cx="7543801" cy="456824"/>
            <a:chOff x="167463" y="460"/>
            <a:chExt cx="2344493" cy="826560"/>
          </a:xfrm>
          <a:noFill/>
        </p:grpSpPr>
        <p:sp>
          <p:nvSpPr>
            <p:cNvPr id="13" name="Rectangle à coins arrondis 12"/>
            <p:cNvSpPr/>
            <p:nvPr/>
          </p:nvSpPr>
          <p:spPr>
            <a:xfrm>
              <a:off x="167463" y="460"/>
              <a:ext cx="2344493" cy="826560"/>
            </a:xfrm>
            <a:prstGeom prst="round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207812" y="40809"/>
              <a:ext cx="2263795" cy="7458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616" tIns="0" rIns="88616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400" dirty="0">
                  <a:solidFill>
                    <a:schemeClr val="accent1">
                      <a:lumMod val="75000"/>
                    </a:schemeClr>
                  </a:solidFill>
                </a:rPr>
                <a:t>En </a:t>
              </a:r>
              <a:r>
                <a:rPr lang="nl-BE" sz="2400" dirty="0" err="1">
                  <a:solidFill>
                    <a:schemeClr val="accent1">
                      <a:lumMod val="75000"/>
                    </a:schemeClr>
                  </a:solidFill>
                </a:rPr>
                <a:t>débat</a:t>
              </a:r>
              <a:r>
                <a:rPr lang="nl-BE" sz="2400" dirty="0">
                  <a:solidFill>
                    <a:schemeClr val="accent1">
                      <a:lumMod val="75000"/>
                    </a:schemeClr>
                  </a:solidFill>
                </a:rPr>
                <a:t>…</a:t>
              </a:r>
              <a:endParaRPr lang="fr-BE" sz="2400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9627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906643" y="2174852"/>
          <a:ext cx="6966000" cy="2656840"/>
        </p:xfrm>
        <a:graphic>
          <a:graphicData uri="http://schemas.openxmlformats.org/drawingml/2006/table">
            <a:tbl>
              <a:tblPr firstRow="1" bandRow="1"/>
              <a:tblGrid>
                <a:gridCol w="348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Favoriser l’innovation</a:t>
                      </a:r>
                      <a:endParaRPr lang="fr-BE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Rendre accessible l’existant</a:t>
                      </a:r>
                      <a:endParaRPr lang="fr-BE" sz="1800" b="0" i="0" u="none" strike="noStrike">
                        <a:effectLst/>
                        <a:latin typeface="Arial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Combler des trous:</a:t>
                      </a:r>
                      <a:r>
                        <a:rPr lang="fr-BE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</a:t>
                      </a:r>
                      <a:r>
                        <a:rPr lang="fr-BE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ransports</a:t>
                      </a:r>
                      <a:r>
                        <a:rPr lang="fr-BE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(des intervenants et des destinataires), </a:t>
                      </a:r>
                      <a:r>
                        <a:rPr lang="fr-BE" sz="1800" b="0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télécoaching</a:t>
                      </a:r>
                      <a:r>
                        <a:rPr lang="fr-BE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matériel (à calibrer), gardes de nuit, médicaments, aménagement habitation)</a:t>
                      </a:r>
                      <a:endParaRPr lang="fr-BE" sz="1800" b="0" i="0" u="none" strike="noStrike" dirty="0">
                        <a:effectLst/>
                        <a:latin typeface="Arial"/>
                      </a:endParaRPr>
                    </a:p>
                    <a:p>
                      <a:pPr marL="285750" indent="-28575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Partir des besoins de la personne</a:t>
                      </a:r>
                      <a:endParaRPr lang="fr-BE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Renforcer</a:t>
                      </a:r>
                      <a:r>
                        <a:rPr lang="fr-BE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l’accessibilité financière, sociale et physique (organisation par quartier, métiers de la coordination des soins) des services existants </a:t>
                      </a:r>
                      <a:endParaRPr lang="fr-BE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18</a:t>
            </a:fld>
            <a:endParaRPr lang="fr-BE"/>
          </a:p>
        </p:txBody>
      </p:sp>
      <p:grpSp>
        <p:nvGrpSpPr>
          <p:cNvPr id="6" name="Groupe 5"/>
          <p:cNvGrpSpPr/>
          <p:nvPr/>
        </p:nvGrpSpPr>
        <p:grpSpPr>
          <a:xfrm>
            <a:off x="346310" y="452134"/>
            <a:ext cx="6846426" cy="826560"/>
            <a:chOff x="167463" y="460"/>
            <a:chExt cx="2344493" cy="826560"/>
          </a:xfrm>
          <a:solidFill>
            <a:schemeClr val="accent5"/>
          </a:solidFill>
        </p:grpSpPr>
        <p:sp>
          <p:nvSpPr>
            <p:cNvPr id="7" name="Rectangle à coins arrondis 6"/>
            <p:cNvSpPr/>
            <p:nvPr/>
          </p:nvSpPr>
          <p:spPr>
            <a:xfrm>
              <a:off x="167463" y="460"/>
              <a:ext cx="2344493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07812" y="40809"/>
              <a:ext cx="2263795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616" tIns="0" rIns="88616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400" dirty="0"/>
                <a:t>3</a:t>
              </a:r>
              <a:r>
                <a:rPr lang="nl-BE" sz="2400" kern="1200" dirty="0"/>
                <a:t>. </a:t>
              </a:r>
              <a:r>
                <a:rPr lang="nl-BE" sz="2400" kern="1200" dirty="0" err="1"/>
                <a:t>Panier</a:t>
              </a:r>
              <a:r>
                <a:rPr lang="nl-BE" sz="2400" kern="1200" dirty="0"/>
                <a:t> de services</a:t>
              </a:r>
              <a:endParaRPr lang="fr-BE" sz="2400" kern="12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6621236" y="141519"/>
            <a:ext cx="2364260" cy="772881"/>
            <a:chOff x="1690749" y="1613188"/>
            <a:chExt cx="5445537" cy="1276517"/>
          </a:xfrm>
        </p:grpSpPr>
        <p:sp>
          <p:nvSpPr>
            <p:cNvPr id="10" name="Pentagone 9"/>
            <p:cNvSpPr/>
            <p:nvPr/>
          </p:nvSpPr>
          <p:spPr>
            <a:xfrm rot="10800000">
              <a:off x="1690749" y="1613188"/>
              <a:ext cx="5445537" cy="127651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entagone 4"/>
            <p:cNvSpPr/>
            <p:nvPr/>
          </p:nvSpPr>
          <p:spPr>
            <a:xfrm rot="21600000">
              <a:off x="2009878" y="1613188"/>
              <a:ext cx="5126408" cy="1276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909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Revue de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littérature</a:t>
              </a: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 et focus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groups</a:t>
              </a:r>
              <a:endParaRPr lang="fr-BE" kern="1200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530678" y="1616906"/>
            <a:ext cx="7543801" cy="456824"/>
            <a:chOff x="167463" y="460"/>
            <a:chExt cx="2344493" cy="826560"/>
          </a:xfrm>
          <a:noFill/>
        </p:grpSpPr>
        <p:sp>
          <p:nvSpPr>
            <p:cNvPr id="13" name="Rectangle à coins arrondis 12"/>
            <p:cNvSpPr/>
            <p:nvPr/>
          </p:nvSpPr>
          <p:spPr>
            <a:xfrm>
              <a:off x="167463" y="460"/>
              <a:ext cx="2344493" cy="826560"/>
            </a:xfrm>
            <a:prstGeom prst="round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207812" y="40809"/>
              <a:ext cx="2263795" cy="7458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616" tIns="0" rIns="88616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400" dirty="0">
                  <a:solidFill>
                    <a:schemeClr val="accent1">
                      <a:lumMod val="75000"/>
                    </a:schemeClr>
                  </a:solidFill>
                </a:rPr>
                <a:t>En </a:t>
              </a:r>
              <a:r>
                <a:rPr lang="nl-BE" sz="2400" dirty="0" err="1">
                  <a:solidFill>
                    <a:schemeClr val="accent1">
                      <a:lumMod val="75000"/>
                    </a:schemeClr>
                  </a:solidFill>
                </a:rPr>
                <a:t>débat</a:t>
              </a:r>
              <a:r>
                <a:rPr lang="nl-BE" sz="2400" dirty="0">
                  <a:solidFill>
                    <a:schemeClr val="accent1">
                      <a:lumMod val="75000"/>
                    </a:schemeClr>
                  </a:solidFill>
                </a:rPr>
                <a:t>…</a:t>
              </a:r>
              <a:endParaRPr lang="fr-BE" sz="2400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901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911676" y="2187254"/>
          <a:ext cx="696096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4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04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Intégrer</a:t>
                      </a:r>
                      <a:r>
                        <a:rPr lang="fr-BE" baseline="0" dirty="0"/>
                        <a:t> les nouveaux métiers de la coordination</a:t>
                      </a:r>
                      <a:endParaRPr lang="fr-BE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Ne pas intégrer ces métiers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dirty="0"/>
                        <a:t>Orienter le bénéficiaire</a:t>
                      </a:r>
                      <a:r>
                        <a:rPr lang="fr-BE" baseline="0" dirty="0"/>
                        <a:t> et les aidants </a:t>
                      </a:r>
                      <a:r>
                        <a:rPr lang="fr-BE" dirty="0"/>
                        <a:t>dans le labyrinthe des services disponibles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dirty="0"/>
                        <a:t>Rédiger un plan d’aide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dirty="0"/>
                        <a:t>Risque d’une absorption des moyens disponibles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dirty="0"/>
                        <a:t>Risque d’un biais</a:t>
                      </a:r>
                      <a:r>
                        <a:rPr lang="fr-BE" baseline="0" dirty="0"/>
                        <a:t> si les intervenants de la coordination sont proches des intervenants de l’accompagnement</a:t>
                      </a:r>
                      <a:endParaRPr lang="fr-BE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19</a:t>
            </a:fld>
            <a:endParaRPr lang="fr-BE"/>
          </a:p>
        </p:txBody>
      </p:sp>
      <p:grpSp>
        <p:nvGrpSpPr>
          <p:cNvPr id="7" name="Groupe 6"/>
          <p:cNvGrpSpPr/>
          <p:nvPr/>
        </p:nvGrpSpPr>
        <p:grpSpPr>
          <a:xfrm>
            <a:off x="346310" y="452134"/>
            <a:ext cx="6846426" cy="826560"/>
            <a:chOff x="167463" y="460"/>
            <a:chExt cx="2344493" cy="826560"/>
          </a:xfrm>
          <a:solidFill>
            <a:schemeClr val="accent5"/>
          </a:solidFill>
        </p:grpSpPr>
        <p:sp>
          <p:nvSpPr>
            <p:cNvPr id="8" name="Rectangle à coins arrondis 7"/>
            <p:cNvSpPr/>
            <p:nvPr/>
          </p:nvSpPr>
          <p:spPr>
            <a:xfrm>
              <a:off x="167463" y="460"/>
              <a:ext cx="2344493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207812" y="40809"/>
              <a:ext cx="2263795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616" tIns="0" rIns="88616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400" dirty="0"/>
                <a:t>3</a:t>
              </a:r>
              <a:r>
                <a:rPr lang="nl-BE" sz="2400" kern="1200" dirty="0"/>
                <a:t>. </a:t>
              </a:r>
              <a:r>
                <a:rPr lang="nl-BE" sz="2400" kern="1200" dirty="0" err="1"/>
                <a:t>Panier</a:t>
              </a:r>
              <a:r>
                <a:rPr lang="nl-BE" sz="2400" kern="1200" dirty="0"/>
                <a:t> de services</a:t>
              </a:r>
              <a:endParaRPr lang="fr-BE" sz="2400" kern="1200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6621236" y="141519"/>
            <a:ext cx="2364260" cy="772881"/>
            <a:chOff x="1690749" y="1613188"/>
            <a:chExt cx="5445537" cy="1276517"/>
          </a:xfrm>
        </p:grpSpPr>
        <p:sp>
          <p:nvSpPr>
            <p:cNvPr id="11" name="Pentagone 10"/>
            <p:cNvSpPr/>
            <p:nvPr/>
          </p:nvSpPr>
          <p:spPr>
            <a:xfrm rot="10800000">
              <a:off x="1690749" y="1613188"/>
              <a:ext cx="5445537" cy="127651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entagone 4"/>
            <p:cNvSpPr/>
            <p:nvPr/>
          </p:nvSpPr>
          <p:spPr>
            <a:xfrm rot="21600000">
              <a:off x="2009878" y="1613188"/>
              <a:ext cx="5126408" cy="1276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909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Revue de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littérature</a:t>
              </a: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 et focus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groups</a:t>
              </a:r>
              <a:endParaRPr lang="fr-BE" kern="1200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530678" y="1616906"/>
            <a:ext cx="7543801" cy="456824"/>
            <a:chOff x="167463" y="460"/>
            <a:chExt cx="2344493" cy="826560"/>
          </a:xfrm>
          <a:noFill/>
        </p:grpSpPr>
        <p:sp>
          <p:nvSpPr>
            <p:cNvPr id="19" name="Rectangle à coins arrondis 18"/>
            <p:cNvSpPr/>
            <p:nvPr/>
          </p:nvSpPr>
          <p:spPr>
            <a:xfrm>
              <a:off x="167463" y="460"/>
              <a:ext cx="2344493" cy="826560"/>
            </a:xfrm>
            <a:prstGeom prst="round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207812" y="40809"/>
              <a:ext cx="2263795" cy="7458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616" tIns="0" rIns="88616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400" dirty="0">
                  <a:solidFill>
                    <a:schemeClr val="accent1">
                      <a:lumMod val="75000"/>
                    </a:schemeClr>
                  </a:solidFill>
                </a:rPr>
                <a:t>En </a:t>
              </a:r>
              <a:r>
                <a:rPr lang="nl-BE" sz="2400" dirty="0" err="1">
                  <a:solidFill>
                    <a:schemeClr val="accent1">
                      <a:lumMod val="75000"/>
                    </a:schemeClr>
                  </a:solidFill>
                </a:rPr>
                <a:t>débat</a:t>
              </a:r>
              <a:r>
                <a:rPr lang="nl-BE" sz="2400" dirty="0">
                  <a:solidFill>
                    <a:schemeClr val="accent1">
                      <a:lumMod val="75000"/>
                    </a:schemeClr>
                  </a:solidFill>
                </a:rPr>
                <a:t>…</a:t>
              </a:r>
              <a:endParaRPr lang="fr-BE" sz="2400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77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noviris.be/fr/images/contenu/brussels-studies-institute-bsi/image_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880" y="2501341"/>
            <a:ext cx="3810000" cy="1323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jobday-sciences.be/jobday/images/logoUL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1" y="466164"/>
            <a:ext cx="1728000" cy="955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vub.ac.be/sites/all/themes/vub2011/images/logo-vub-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963" y="466164"/>
            <a:ext cx="2000250" cy="800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Résultat de recherche d'images pour &quot;ku leuve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038" name="Picture 14" descr="https://associatie.kuleuven.be/logo/kuleuv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930288"/>
            <a:ext cx="2524872" cy="904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upload.wikimedia.org/wikipedia/fr/7/7d/LogoUsaintloui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659" y="4841688"/>
            <a:ext cx="1081554" cy="1081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2810" y="159694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Myriam De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Spiegelaere</a:t>
            </a: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Céline Mahieu</a:t>
            </a:r>
          </a:p>
          <a:p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Daniel Dumont</a:t>
            </a:r>
          </a:p>
          <a:p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V. De Greef</a:t>
            </a:r>
          </a:p>
          <a:p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E. Slautsky</a:t>
            </a:r>
          </a:p>
        </p:txBody>
      </p:sp>
      <p:sp>
        <p:nvSpPr>
          <p:cNvPr id="7" name="Rectangle 6"/>
          <p:cNvSpPr/>
          <p:nvPr/>
        </p:nvSpPr>
        <p:spPr>
          <a:xfrm>
            <a:off x="6022243" y="1607143"/>
            <a:ext cx="25119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Dominique Verté</a:t>
            </a:r>
          </a:p>
        </p:txBody>
      </p:sp>
      <p:sp>
        <p:nvSpPr>
          <p:cNvPr id="8" name="Rectangle 7"/>
          <p:cNvSpPr/>
          <p:nvPr/>
        </p:nvSpPr>
        <p:spPr>
          <a:xfrm>
            <a:off x="307975" y="5923242"/>
            <a:ext cx="23742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Rembert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Blander</a:t>
            </a: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63188" y="5923242"/>
            <a:ext cx="18710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Hervé De Brouwer</a:t>
            </a:r>
            <a:endParaRPr lang="fr-BE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1829" y="362186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600" u="sng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  <a:r>
              <a:rPr lang="nl-NL" sz="16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nl-NL" sz="1600" u="sng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l’étude</a:t>
            </a:r>
            <a:r>
              <a:rPr lang="nl-NL" sz="16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Joost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Vaesen</a:t>
            </a: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Anneloes Vandenbroucke </a:t>
            </a:r>
            <a:endParaRPr lang="fr-BE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0536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/>
          </p:nvPr>
        </p:nvGraphicFramePr>
        <p:xfrm>
          <a:off x="911676" y="2182291"/>
          <a:ext cx="6960966" cy="3474720"/>
        </p:xfrm>
        <a:graphic>
          <a:graphicData uri="http://schemas.openxmlformats.org/drawingml/2006/table">
            <a:tbl>
              <a:tblPr firstRow="1" bandRow="1"/>
              <a:tblGrid>
                <a:gridCol w="34804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04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Financer aidants-proches (personnes)</a:t>
                      </a:r>
                      <a:endParaRPr lang="fr-B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 pas financer les aidants-proches (services)</a:t>
                      </a:r>
                      <a:endParaRPr lang="fr-B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7277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Eviter le </a:t>
                      </a:r>
                      <a:r>
                        <a:rPr lang="fr-BE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burn-out</a:t>
                      </a:r>
                      <a:endParaRPr lang="fr-B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Reconnaissance</a:t>
                      </a:r>
                      <a:r>
                        <a:rPr lang="fr-BE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leur statut et droits</a:t>
                      </a:r>
                      <a:endParaRPr lang="fr-B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Diminuer l’aide informelle, compenser un marché du travail en baisse, et le vieillissement de la population </a:t>
                      </a:r>
                      <a:endParaRPr lang="fr-B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Différents types d’aidants (dévoués VS intéressés)</a:t>
                      </a:r>
                      <a:endParaRPr lang="fr-B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Problème juridique</a:t>
                      </a:r>
                      <a:endParaRPr lang="fr-B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Être égalitaire: offrir service</a:t>
                      </a:r>
                      <a:endParaRPr lang="fr-B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les rendre dépendants d’une aide financière, vivre normalement</a:t>
                      </a:r>
                      <a:endParaRPr lang="fr-B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Maintenir le BAP</a:t>
                      </a:r>
                      <a:endParaRPr lang="fr-B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Favoriser les mesures directes pour les aidants proches plutôt que « dringuelle » que paie assurance</a:t>
                      </a:r>
                      <a:endParaRPr lang="fr-B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20</a:t>
            </a:fld>
            <a:endParaRPr lang="fr-BE"/>
          </a:p>
        </p:txBody>
      </p:sp>
      <p:grpSp>
        <p:nvGrpSpPr>
          <p:cNvPr id="7" name="Groupe 6"/>
          <p:cNvGrpSpPr/>
          <p:nvPr/>
        </p:nvGrpSpPr>
        <p:grpSpPr>
          <a:xfrm>
            <a:off x="346310" y="452134"/>
            <a:ext cx="6846426" cy="826560"/>
            <a:chOff x="167463" y="460"/>
            <a:chExt cx="2344493" cy="826560"/>
          </a:xfrm>
          <a:solidFill>
            <a:schemeClr val="accent5"/>
          </a:solidFill>
        </p:grpSpPr>
        <p:sp>
          <p:nvSpPr>
            <p:cNvPr id="8" name="Rectangle à coins arrondis 7"/>
            <p:cNvSpPr/>
            <p:nvPr/>
          </p:nvSpPr>
          <p:spPr>
            <a:xfrm>
              <a:off x="167463" y="460"/>
              <a:ext cx="2344493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207812" y="40809"/>
              <a:ext cx="2263795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616" tIns="0" rIns="88616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400" dirty="0"/>
                <a:t>3</a:t>
              </a:r>
              <a:r>
                <a:rPr lang="nl-BE" sz="2400" kern="1200" dirty="0"/>
                <a:t>. </a:t>
              </a:r>
              <a:r>
                <a:rPr lang="nl-BE" sz="2400" kern="1200" dirty="0" err="1"/>
                <a:t>Panier</a:t>
              </a:r>
              <a:r>
                <a:rPr lang="nl-BE" sz="2400" kern="1200" dirty="0"/>
                <a:t> de services</a:t>
              </a:r>
              <a:endParaRPr lang="fr-BE" sz="2400" kern="1200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6621236" y="141519"/>
            <a:ext cx="2364260" cy="772881"/>
            <a:chOff x="1690749" y="1613188"/>
            <a:chExt cx="5445537" cy="1276517"/>
          </a:xfrm>
        </p:grpSpPr>
        <p:sp>
          <p:nvSpPr>
            <p:cNvPr id="11" name="Pentagone 10"/>
            <p:cNvSpPr/>
            <p:nvPr/>
          </p:nvSpPr>
          <p:spPr>
            <a:xfrm rot="10800000">
              <a:off x="1690749" y="1613188"/>
              <a:ext cx="5445537" cy="127651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entagone 4"/>
            <p:cNvSpPr/>
            <p:nvPr/>
          </p:nvSpPr>
          <p:spPr>
            <a:xfrm rot="21600000">
              <a:off x="2009878" y="1613188"/>
              <a:ext cx="5126408" cy="1276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909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Revue de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littérature</a:t>
              </a: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 et focus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groups</a:t>
              </a:r>
              <a:endParaRPr lang="fr-BE" kern="1200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530678" y="1616906"/>
            <a:ext cx="7543801" cy="456824"/>
            <a:chOff x="167463" y="460"/>
            <a:chExt cx="2344493" cy="826560"/>
          </a:xfrm>
          <a:noFill/>
        </p:grpSpPr>
        <p:sp>
          <p:nvSpPr>
            <p:cNvPr id="15" name="Rectangle à coins arrondis 14"/>
            <p:cNvSpPr/>
            <p:nvPr/>
          </p:nvSpPr>
          <p:spPr>
            <a:xfrm>
              <a:off x="167463" y="460"/>
              <a:ext cx="2344493" cy="826560"/>
            </a:xfrm>
            <a:prstGeom prst="round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207812" y="40809"/>
              <a:ext cx="2263795" cy="7458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616" tIns="0" rIns="88616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400" dirty="0">
                  <a:solidFill>
                    <a:schemeClr val="accent1">
                      <a:lumMod val="75000"/>
                    </a:schemeClr>
                  </a:solidFill>
                </a:rPr>
                <a:t>En </a:t>
              </a:r>
              <a:r>
                <a:rPr lang="nl-BE" sz="2400" dirty="0" err="1">
                  <a:solidFill>
                    <a:schemeClr val="accent1">
                      <a:lumMod val="75000"/>
                    </a:schemeClr>
                  </a:solidFill>
                </a:rPr>
                <a:t>débat</a:t>
              </a:r>
              <a:r>
                <a:rPr lang="nl-BE" sz="2400" dirty="0">
                  <a:solidFill>
                    <a:schemeClr val="accent1">
                      <a:lumMod val="75000"/>
                    </a:schemeClr>
                  </a:solidFill>
                </a:rPr>
                <a:t>…</a:t>
              </a:r>
              <a:endParaRPr lang="fr-BE" sz="2400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290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21</a:t>
            </a:fld>
            <a:endParaRPr lang="fr-BE" dirty="0"/>
          </a:p>
        </p:txBody>
      </p:sp>
      <p:grpSp>
        <p:nvGrpSpPr>
          <p:cNvPr id="6" name="Groupe 5"/>
          <p:cNvGrpSpPr/>
          <p:nvPr/>
        </p:nvGrpSpPr>
        <p:grpSpPr>
          <a:xfrm>
            <a:off x="346310" y="452134"/>
            <a:ext cx="6846426" cy="826560"/>
            <a:chOff x="167463" y="460"/>
            <a:chExt cx="2344493" cy="826560"/>
          </a:xfrm>
          <a:solidFill>
            <a:schemeClr val="accent4"/>
          </a:solidFill>
        </p:grpSpPr>
        <p:sp>
          <p:nvSpPr>
            <p:cNvPr id="7" name="Rectangle à coins arrondis 6"/>
            <p:cNvSpPr/>
            <p:nvPr/>
          </p:nvSpPr>
          <p:spPr>
            <a:xfrm>
              <a:off x="167463" y="460"/>
              <a:ext cx="2344493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07812" y="40809"/>
              <a:ext cx="2263795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616" tIns="0" rIns="88616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400" dirty="0"/>
                <a:t>4</a:t>
              </a:r>
              <a:r>
                <a:rPr lang="nl-BE" sz="2400" kern="1200" dirty="0"/>
                <a:t>. </a:t>
              </a:r>
              <a:r>
                <a:rPr lang="nl-BE" sz="2400" kern="1200" dirty="0" err="1"/>
                <a:t>Détection</a:t>
              </a:r>
              <a:r>
                <a:rPr lang="nl-BE" sz="2400" kern="1200" dirty="0"/>
                <a:t> et </a:t>
              </a:r>
              <a:r>
                <a:rPr lang="nl-BE" sz="2400" kern="1200" dirty="0" err="1"/>
                <a:t>critères</a:t>
              </a:r>
              <a:r>
                <a:rPr lang="nl-BE" sz="2400" kern="1200" dirty="0"/>
                <a:t> </a:t>
              </a:r>
              <a:r>
                <a:rPr lang="nl-BE" sz="2400" kern="1200" dirty="0" err="1"/>
                <a:t>d’éligibilité</a:t>
              </a:r>
              <a:endParaRPr lang="fr-BE" sz="2400" kern="12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6621236" y="141519"/>
            <a:ext cx="2364260" cy="772881"/>
            <a:chOff x="1690749" y="1613188"/>
            <a:chExt cx="5445537" cy="1276517"/>
          </a:xfrm>
        </p:grpSpPr>
        <p:sp>
          <p:nvSpPr>
            <p:cNvPr id="10" name="Pentagone 9"/>
            <p:cNvSpPr/>
            <p:nvPr/>
          </p:nvSpPr>
          <p:spPr>
            <a:xfrm rot="10800000">
              <a:off x="1690749" y="1613188"/>
              <a:ext cx="5445537" cy="127651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entagone 4"/>
            <p:cNvSpPr/>
            <p:nvPr/>
          </p:nvSpPr>
          <p:spPr>
            <a:xfrm rot="21600000">
              <a:off x="2009878" y="1613188"/>
              <a:ext cx="5126408" cy="1276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909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Revue de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littérature</a:t>
              </a: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 et focus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groups</a:t>
              </a:r>
              <a:endParaRPr lang="fr-BE" kern="1200" dirty="0"/>
            </a:p>
          </p:txBody>
        </p:sp>
      </p:grp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xmlns="" id="{05468612-8006-4AC6-9AA7-885830F255AE}"/>
              </a:ext>
            </a:extLst>
          </p:cNvPr>
          <p:cNvGraphicFramePr/>
          <p:nvPr/>
        </p:nvGraphicFramePr>
        <p:xfrm>
          <a:off x="-1838227" y="1873917"/>
          <a:ext cx="12773319" cy="1129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F54F2F47-6E8D-4FF1-8A40-1F128D5D7494}"/>
              </a:ext>
            </a:extLst>
          </p:cNvPr>
          <p:cNvGrpSpPr/>
          <p:nvPr/>
        </p:nvGrpSpPr>
        <p:grpSpPr>
          <a:xfrm>
            <a:off x="4722829" y="2238398"/>
            <a:ext cx="3312766" cy="553398"/>
            <a:chOff x="5313744" y="197642"/>
            <a:chExt cx="931741" cy="55339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7A538D6-2B99-4F05-9196-2895A9B2DC2E}"/>
                </a:ext>
              </a:extLst>
            </p:cNvPr>
            <p:cNvSpPr/>
            <p:nvPr/>
          </p:nvSpPr>
          <p:spPr>
            <a:xfrm>
              <a:off x="5313744" y="197642"/>
              <a:ext cx="931741" cy="55339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xmlns="" id="{427197FD-0ADE-4350-9E6B-7E6FAD7A7784}"/>
                </a:ext>
              </a:extLst>
            </p:cNvPr>
            <p:cNvSpPr txBox="1"/>
            <p:nvPr/>
          </p:nvSpPr>
          <p:spPr>
            <a:xfrm>
              <a:off x="5313744" y="197642"/>
              <a:ext cx="931741" cy="553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4008" rIns="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kern="1200" dirty="0"/>
                <a:t>Evaluation à l’échelle d’un territoire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24305E34-73C2-4920-B574-19195F11AAAC}"/>
              </a:ext>
            </a:extLst>
          </p:cNvPr>
          <p:cNvGrpSpPr/>
          <p:nvPr/>
        </p:nvGrpSpPr>
        <p:grpSpPr>
          <a:xfrm>
            <a:off x="1047947" y="2067452"/>
            <a:ext cx="3312766" cy="724344"/>
            <a:chOff x="5313744" y="26696"/>
            <a:chExt cx="931741" cy="72434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1EE630F-F9CB-4658-A049-3861A2261556}"/>
                </a:ext>
              </a:extLst>
            </p:cNvPr>
            <p:cNvSpPr/>
            <p:nvPr/>
          </p:nvSpPr>
          <p:spPr>
            <a:xfrm>
              <a:off x="5313744" y="197642"/>
              <a:ext cx="931741" cy="55339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873A14B9-B205-41A4-B375-186DF3C8351C}"/>
                </a:ext>
              </a:extLst>
            </p:cNvPr>
            <p:cNvSpPr txBox="1"/>
            <p:nvPr/>
          </p:nvSpPr>
          <p:spPr>
            <a:xfrm>
              <a:off x="5313744" y="26696"/>
              <a:ext cx="931741" cy="553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4008" rIns="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kern="1200" dirty="0"/>
                <a:t>Evaluation individualisée</a:t>
              </a:r>
            </a:p>
          </p:txBody>
        </p:sp>
      </p:grpSp>
      <p:graphicFrame>
        <p:nvGraphicFramePr>
          <p:cNvPr id="24" name="Diagramme 23">
            <a:extLst>
              <a:ext uri="{FF2B5EF4-FFF2-40B4-BE49-F238E27FC236}">
                <a16:creationId xmlns:a16="http://schemas.microsoft.com/office/drawing/2014/main" xmlns="" id="{C64A0A2A-FCCA-43BC-B320-09893BAD60FC}"/>
              </a:ext>
            </a:extLst>
          </p:cNvPr>
          <p:cNvGraphicFramePr/>
          <p:nvPr/>
        </p:nvGraphicFramePr>
        <p:xfrm>
          <a:off x="-1838227" y="2895870"/>
          <a:ext cx="12773319" cy="1129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5" name="Groupe 24">
            <a:extLst>
              <a:ext uri="{FF2B5EF4-FFF2-40B4-BE49-F238E27FC236}">
                <a16:creationId xmlns:a16="http://schemas.microsoft.com/office/drawing/2014/main" xmlns="" id="{09ADC3BC-18F9-48A8-8377-982AF37B0096}"/>
              </a:ext>
            </a:extLst>
          </p:cNvPr>
          <p:cNvGrpSpPr/>
          <p:nvPr/>
        </p:nvGrpSpPr>
        <p:grpSpPr>
          <a:xfrm>
            <a:off x="4722829" y="3260351"/>
            <a:ext cx="3312766" cy="553398"/>
            <a:chOff x="5313744" y="197642"/>
            <a:chExt cx="931741" cy="55339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1B7B2B6F-4094-41AB-BD62-E54B932A6406}"/>
                </a:ext>
              </a:extLst>
            </p:cNvPr>
            <p:cNvSpPr/>
            <p:nvPr/>
          </p:nvSpPr>
          <p:spPr>
            <a:xfrm>
              <a:off x="5313744" y="197642"/>
              <a:ext cx="931741" cy="55339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xmlns="" id="{B6DE1E61-9378-4189-9C88-568FD9D8232F}"/>
                </a:ext>
              </a:extLst>
            </p:cNvPr>
            <p:cNvSpPr txBox="1"/>
            <p:nvPr/>
          </p:nvSpPr>
          <p:spPr>
            <a:xfrm>
              <a:off x="5313744" y="197642"/>
              <a:ext cx="931741" cy="553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4008" rIns="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kern="1200" dirty="0"/>
                <a:t>Aspects sociaux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xmlns="" id="{D386A29C-6D00-479E-9135-AF2C7BDF9815}"/>
              </a:ext>
            </a:extLst>
          </p:cNvPr>
          <p:cNvGrpSpPr/>
          <p:nvPr/>
        </p:nvGrpSpPr>
        <p:grpSpPr>
          <a:xfrm>
            <a:off x="1047947" y="3089405"/>
            <a:ext cx="3312766" cy="724344"/>
            <a:chOff x="5313744" y="26696"/>
            <a:chExt cx="931741" cy="72434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31C88C2D-3FB0-43DD-BF1E-DFF84E122836}"/>
                </a:ext>
              </a:extLst>
            </p:cNvPr>
            <p:cNvSpPr/>
            <p:nvPr/>
          </p:nvSpPr>
          <p:spPr>
            <a:xfrm>
              <a:off x="5313744" y="197642"/>
              <a:ext cx="931741" cy="55339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xmlns="" id="{E2BB608E-EF76-4653-B429-4C1F72F9FEA3}"/>
                </a:ext>
              </a:extLst>
            </p:cNvPr>
            <p:cNvSpPr txBox="1"/>
            <p:nvPr/>
          </p:nvSpPr>
          <p:spPr>
            <a:xfrm>
              <a:off x="5313744" y="26696"/>
              <a:ext cx="931741" cy="553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4008" rIns="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kern="1200" dirty="0"/>
                <a:t>Aspects physiques</a:t>
              </a:r>
            </a:p>
          </p:txBody>
        </p:sp>
      </p:grpSp>
      <p:graphicFrame>
        <p:nvGraphicFramePr>
          <p:cNvPr id="31" name="Diagramme 30">
            <a:extLst>
              <a:ext uri="{FF2B5EF4-FFF2-40B4-BE49-F238E27FC236}">
                <a16:creationId xmlns:a16="http://schemas.microsoft.com/office/drawing/2014/main" xmlns="" id="{80C0A94D-61BC-4DE6-A941-00C550F72C7C}"/>
              </a:ext>
            </a:extLst>
          </p:cNvPr>
          <p:cNvGraphicFramePr/>
          <p:nvPr/>
        </p:nvGraphicFramePr>
        <p:xfrm>
          <a:off x="-1838227" y="3963911"/>
          <a:ext cx="12773319" cy="1129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17FE3576-9280-4387-A956-1FE48A0574C5}"/>
              </a:ext>
            </a:extLst>
          </p:cNvPr>
          <p:cNvGrpSpPr/>
          <p:nvPr/>
        </p:nvGrpSpPr>
        <p:grpSpPr>
          <a:xfrm>
            <a:off x="4722829" y="4328392"/>
            <a:ext cx="3312766" cy="553398"/>
            <a:chOff x="5313744" y="197642"/>
            <a:chExt cx="931741" cy="55339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18E3055E-5F02-4A4C-BE6D-331AD2EBD2A5}"/>
                </a:ext>
              </a:extLst>
            </p:cNvPr>
            <p:cNvSpPr/>
            <p:nvPr/>
          </p:nvSpPr>
          <p:spPr>
            <a:xfrm>
              <a:off x="5313744" y="197642"/>
              <a:ext cx="931741" cy="55339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xmlns="" id="{C13C429B-B4FC-450A-89AE-E23DE4C01356}"/>
                </a:ext>
              </a:extLst>
            </p:cNvPr>
            <p:cNvSpPr txBox="1"/>
            <p:nvPr/>
          </p:nvSpPr>
          <p:spPr>
            <a:xfrm>
              <a:off x="5313744" y="197642"/>
              <a:ext cx="931741" cy="553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4008" rIns="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kern="1200" dirty="0"/>
                <a:t>Contrôle professionnel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44A04533-4DCB-4830-BB44-570FE1182186}"/>
              </a:ext>
            </a:extLst>
          </p:cNvPr>
          <p:cNvGrpSpPr/>
          <p:nvPr/>
        </p:nvGrpSpPr>
        <p:grpSpPr>
          <a:xfrm>
            <a:off x="1047947" y="4157446"/>
            <a:ext cx="3312766" cy="724344"/>
            <a:chOff x="5313744" y="26696"/>
            <a:chExt cx="931741" cy="72434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3AA97AAF-5ECF-40BC-867A-61DE32181ACF}"/>
                </a:ext>
              </a:extLst>
            </p:cNvPr>
            <p:cNvSpPr/>
            <p:nvPr/>
          </p:nvSpPr>
          <p:spPr>
            <a:xfrm>
              <a:off x="5313744" y="197642"/>
              <a:ext cx="931741" cy="55339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xmlns="" id="{2F56A358-DE8E-44E3-A17F-AEC1609E803B}"/>
                </a:ext>
              </a:extLst>
            </p:cNvPr>
            <p:cNvSpPr txBox="1"/>
            <p:nvPr/>
          </p:nvSpPr>
          <p:spPr>
            <a:xfrm>
              <a:off x="5313744" y="26696"/>
              <a:ext cx="931741" cy="553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4008" rIns="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kern="1200" dirty="0"/>
                <a:t>Contrôle externe</a:t>
              </a:r>
            </a:p>
          </p:txBody>
        </p:sp>
      </p:grpSp>
      <p:graphicFrame>
        <p:nvGraphicFramePr>
          <p:cNvPr id="38" name="Diagramme 37">
            <a:extLst>
              <a:ext uri="{FF2B5EF4-FFF2-40B4-BE49-F238E27FC236}">
                <a16:creationId xmlns:a16="http://schemas.microsoft.com/office/drawing/2014/main" xmlns="" id="{E7E372A7-50C9-4BBF-86EF-19579C99B858}"/>
              </a:ext>
            </a:extLst>
          </p:cNvPr>
          <p:cNvGraphicFramePr/>
          <p:nvPr/>
        </p:nvGraphicFramePr>
        <p:xfrm>
          <a:off x="-1838227" y="5047207"/>
          <a:ext cx="12773319" cy="1129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69534362-D5B1-4694-9444-CA0C22958C24}"/>
              </a:ext>
            </a:extLst>
          </p:cNvPr>
          <p:cNvGrpSpPr/>
          <p:nvPr/>
        </p:nvGrpSpPr>
        <p:grpSpPr>
          <a:xfrm>
            <a:off x="4722829" y="5411688"/>
            <a:ext cx="3312766" cy="553398"/>
            <a:chOff x="5313744" y="197642"/>
            <a:chExt cx="931741" cy="55339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9C4DC7AF-D838-473E-8CE6-8EDE144DB33A}"/>
                </a:ext>
              </a:extLst>
            </p:cNvPr>
            <p:cNvSpPr/>
            <p:nvPr/>
          </p:nvSpPr>
          <p:spPr>
            <a:xfrm>
              <a:off x="5313744" y="197642"/>
              <a:ext cx="931741" cy="55339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xmlns="" id="{6A3BA588-FE3D-4410-B81A-2284F589752B}"/>
                </a:ext>
              </a:extLst>
            </p:cNvPr>
            <p:cNvSpPr txBox="1"/>
            <p:nvPr/>
          </p:nvSpPr>
          <p:spPr>
            <a:xfrm>
              <a:off x="5313744" y="197642"/>
              <a:ext cx="931741" cy="553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4008" rIns="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kern="1200" dirty="0"/>
                <a:t>Interopérabilité des échelles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xmlns="" id="{CFFD573A-A869-429B-B51B-0F0B20E24AB6}"/>
              </a:ext>
            </a:extLst>
          </p:cNvPr>
          <p:cNvGrpSpPr/>
          <p:nvPr/>
        </p:nvGrpSpPr>
        <p:grpSpPr>
          <a:xfrm>
            <a:off x="1047947" y="5240742"/>
            <a:ext cx="3312766" cy="724344"/>
            <a:chOff x="5313744" y="26696"/>
            <a:chExt cx="931741" cy="72434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7A9AE8D4-6A48-4A44-8759-260732453C24}"/>
                </a:ext>
              </a:extLst>
            </p:cNvPr>
            <p:cNvSpPr/>
            <p:nvPr/>
          </p:nvSpPr>
          <p:spPr>
            <a:xfrm>
              <a:off x="5313744" y="197642"/>
              <a:ext cx="931741" cy="55339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xmlns="" id="{754AB80F-D493-4955-8074-11CA371F7D22}"/>
                </a:ext>
              </a:extLst>
            </p:cNvPr>
            <p:cNvSpPr txBox="1"/>
            <p:nvPr/>
          </p:nvSpPr>
          <p:spPr>
            <a:xfrm>
              <a:off x="5313744" y="26696"/>
              <a:ext cx="931741" cy="553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4008" rIns="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dirty="0"/>
                <a:t>Contextualisation des échelles</a:t>
              </a:r>
              <a:endParaRPr lang="fr-FR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8512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346310" y="452134"/>
            <a:ext cx="6846426" cy="826560"/>
            <a:chOff x="167463" y="460"/>
            <a:chExt cx="2344493" cy="826560"/>
          </a:xfrm>
          <a:solidFill>
            <a:schemeClr val="accent4"/>
          </a:solidFill>
        </p:grpSpPr>
        <p:sp>
          <p:nvSpPr>
            <p:cNvPr id="7" name="Rectangle à coins arrondis 6"/>
            <p:cNvSpPr/>
            <p:nvPr/>
          </p:nvSpPr>
          <p:spPr>
            <a:xfrm>
              <a:off x="167463" y="460"/>
              <a:ext cx="2344493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07812" y="40809"/>
              <a:ext cx="2263795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616" tIns="0" rIns="88616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400" dirty="0"/>
                <a:t>4</a:t>
              </a:r>
              <a:r>
                <a:rPr lang="nl-BE" sz="2400" kern="1200" dirty="0"/>
                <a:t>. </a:t>
              </a:r>
              <a:r>
                <a:rPr lang="nl-BE" sz="2400" kern="1200" dirty="0" err="1"/>
                <a:t>Détection</a:t>
              </a:r>
              <a:r>
                <a:rPr lang="nl-BE" sz="2400" kern="1200" dirty="0"/>
                <a:t> et </a:t>
              </a:r>
              <a:r>
                <a:rPr lang="nl-BE" sz="2400" kern="1200" dirty="0" err="1"/>
                <a:t>critères</a:t>
              </a:r>
              <a:r>
                <a:rPr lang="nl-BE" sz="2400" kern="1200" dirty="0"/>
                <a:t> </a:t>
              </a:r>
              <a:r>
                <a:rPr lang="nl-BE" sz="2400" kern="1200" dirty="0" err="1"/>
                <a:t>d’éligibilité</a:t>
              </a:r>
              <a:endParaRPr lang="fr-BE" sz="2400" kern="12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6621236" y="141519"/>
            <a:ext cx="2364260" cy="772881"/>
            <a:chOff x="1690749" y="1613188"/>
            <a:chExt cx="5445537" cy="1276517"/>
          </a:xfrm>
        </p:grpSpPr>
        <p:sp>
          <p:nvSpPr>
            <p:cNvPr id="10" name="Pentagone 9"/>
            <p:cNvSpPr/>
            <p:nvPr/>
          </p:nvSpPr>
          <p:spPr>
            <a:xfrm rot="10800000">
              <a:off x="1690749" y="1613188"/>
              <a:ext cx="5445537" cy="127651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entagone 4"/>
            <p:cNvSpPr/>
            <p:nvPr/>
          </p:nvSpPr>
          <p:spPr>
            <a:xfrm rot="21600000">
              <a:off x="2009878" y="1613188"/>
              <a:ext cx="5126408" cy="1276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909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Revue de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littérature</a:t>
              </a: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 et focus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groups</a:t>
              </a:r>
              <a:endParaRPr lang="fr-BE" kern="1200" dirty="0"/>
            </a:p>
          </p:txBody>
        </p:sp>
      </p:grp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xmlns="" id="{05468612-8006-4AC6-9AA7-885830F255AE}"/>
              </a:ext>
            </a:extLst>
          </p:cNvPr>
          <p:cNvGraphicFramePr/>
          <p:nvPr/>
        </p:nvGraphicFramePr>
        <p:xfrm>
          <a:off x="-1838227" y="2827649"/>
          <a:ext cx="12773319" cy="1129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F54F2F47-6E8D-4FF1-8A40-1F128D5D7494}"/>
              </a:ext>
            </a:extLst>
          </p:cNvPr>
          <p:cNvGrpSpPr/>
          <p:nvPr/>
        </p:nvGrpSpPr>
        <p:grpSpPr>
          <a:xfrm>
            <a:off x="4722829" y="3192130"/>
            <a:ext cx="3312766" cy="553398"/>
            <a:chOff x="5313744" y="197642"/>
            <a:chExt cx="931741" cy="55339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7A538D6-2B99-4F05-9196-2895A9B2DC2E}"/>
                </a:ext>
              </a:extLst>
            </p:cNvPr>
            <p:cNvSpPr/>
            <p:nvPr/>
          </p:nvSpPr>
          <p:spPr>
            <a:xfrm>
              <a:off x="5313744" y="197642"/>
              <a:ext cx="931741" cy="55339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xmlns="" id="{427197FD-0ADE-4350-9E6B-7E6FAD7A7784}"/>
                </a:ext>
              </a:extLst>
            </p:cNvPr>
            <p:cNvSpPr txBox="1"/>
            <p:nvPr/>
          </p:nvSpPr>
          <p:spPr>
            <a:xfrm>
              <a:off x="5313744" y="197642"/>
              <a:ext cx="931741" cy="553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4008" rIns="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kern="1200" dirty="0"/>
                <a:t>Perte d’autonomie temporaire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24305E34-73C2-4920-B574-19195F11AAAC}"/>
              </a:ext>
            </a:extLst>
          </p:cNvPr>
          <p:cNvGrpSpPr/>
          <p:nvPr/>
        </p:nvGrpSpPr>
        <p:grpSpPr>
          <a:xfrm>
            <a:off x="1047947" y="3021184"/>
            <a:ext cx="3312766" cy="724344"/>
            <a:chOff x="5313744" y="26696"/>
            <a:chExt cx="931741" cy="72434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1EE630F-F9CB-4658-A049-3861A2261556}"/>
                </a:ext>
              </a:extLst>
            </p:cNvPr>
            <p:cNvSpPr/>
            <p:nvPr/>
          </p:nvSpPr>
          <p:spPr>
            <a:xfrm>
              <a:off x="5313744" y="197642"/>
              <a:ext cx="931741" cy="55339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873A14B9-B205-41A4-B375-186DF3C8351C}"/>
                </a:ext>
              </a:extLst>
            </p:cNvPr>
            <p:cNvSpPr txBox="1"/>
            <p:nvPr/>
          </p:nvSpPr>
          <p:spPr>
            <a:xfrm>
              <a:off x="5313744" y="26696"/>
              <a:ext cx="931741" cy="553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4008" rIns="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dirty="0"/>
                <a:t>Perte d’autonomie l</a:t>
              </a:r>
              <a:r>
                <a:rPr lang="fr-FR" sz="1800" kern="1200" dirty="0"/>
                <a:t>on</a:t>
              </a:r>
              <a:r>
                <a:rPr lang="fr-FR" dirty="0"/>
                <a:t>g terme</a:t>
              </a:r>
              <a:endParaRPr lang="fr-FR" sz="1800" kern="1200" dirty="0"/>
            </a:p>
          </p:txBody>
        </p:sp>
      </p:grpSp>
      <p:graphicFrame>
        <p:nvGraphicFramePr>
          <p:cNvPr id="24" name="Diagramme 23">
            <a:extLst>
              <a:ext uri="{FF2B5EF4-FFF2-40B4-BE49-F238E27FC236}">
                <a16:creationId xmlns:a16="http://schemas.microsoft.com/office/drawing/2014/main" xmlns="" id="{C64A0A2A-FCCA-43BC-B320-09893BAD60FC}"/>
              </a:ext>
            </a:extLst>
          </p:cNvPr>
          <p:cNvGraphicFramePr/>
          <p:nvPr/>
        </p:nvGraphicFramePr>
        <p:xfrm>
          <a:off x="-1838227" y="3849602"/>
          <a:ext cx="12773319" cy="1129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5" name="Groupe 24">
            <a:extLst>
              <a:ext uri="{FF2B5EF4-FFF2-40B4-BE49-F238E27FC236}">
                <a16:creationId xmlns:a16="http://schemas.microsoft.com/office/drawing/2014/main" xmlns="" id="{09ADC3BC-18F9-48A8-8377-982AF37B0096}"/>
              </a:ext>
            </a:extLst>
          </p:cNvPr>
          <p:cNvGrpSpPr/>
          <p:nvPr/>
        </p:nvGrpSpPr>
        <p:grpSpPr>
          <a:xfrm>
            <a:off x="4722829" y="4214083"/>
            <a:ext cx="3312766" cy="553398"/>
            <a:chOff x="5313744" y="197642"/>
            <a:chExt cx="931741" cy="55339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1B7B2B6F-4094-41AB-BD62-E54B932A6406}"/>
                </a:ext>
              </a:extLst>
            </p:cNvPr>
            <p:cNvSpPr/>
            <p:nvPr/>
          </p:nvSpPr>
          <p:spPr>
            <a:xfrm>
              <a:off x="5313744" y="197642"/>
              <a:ext cx="931741" cy="55339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xmlns="" id="{B6DE1E61-9378-4189-9C88-568FD9D8232F}"/>
                </a:ext>
              </a:extLst>
            </p:cNvPr>
            <p:cNvSpPr txBox="1"/>
            <p:nvPr/>
          </p:nvSpPr>
          <p:spPr>
            <a:xfrm>
              <a:off x="5313744" y="197642"/>
              <a:ext cx="931741" cy="553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4008" rIns="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kern="1200" dirty="0"/>
                <a:t>Accessible à tous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xmlns="" id="{D386A29C-6D00-479E-9135-AF2C7BDF9815}"/>
              </a:ext>
            </a:extLst>
          </p:cNvPr>
          <p:cNvGrpSpPr/>
          <p:nvPr/>
        </p:nvGrpSpPr>
        <p:grpSpPr>
          <a:xfrm>
            <a:off x="1047947" y="4043137"/>
            <a:ext cx="3312766" cy="724344"/>
            <a:chOff x="5313744" y="26696"/>
            <a:chExt cx="931741" cy="72434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31C88C2D-3FB0-43DD-BF1E-DFF84E122836}"/>
                </a:ext>
              </a:extLst>
            </p:cNvPr>
            <p:cNvSpPr/>
            <p:nvPr/>
          </p:nvSpPr>
          <p:spPr>
            <a:xfrm>
              <a:off x="5313744" y="197642"/>
              <a:ext cx="931741" cy="55339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xmlns="" id="{E2BB608E-EF76-4653-B429-4C1F72F9FEA3}"/>
                </a:ext>
              </a:extLst>
            </p:cNvPr>
            <p:cNvSpPr txBox="1"/>
            <p:nvPr/>
          </p:nvSpPr>
          <p:spPr>
            <a:xfrm>
              <a:off x="5313744" y="26696"/>
              <a:ext cx="931741" cy="553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4008" rIns="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kern="1200" dirty="0"/>
                <a:t>Critère d’âge</a:t>
              </a:r>
            </a:p>
          </p:txBody>
        </p:sp>
      </p:grpSp>
      <p:graphicFrame>
        <p:nvGraphicFramePr>
          <p:cNvPr id="31" name="Diagramme 30">
            <a:extLst>
              <a:ext uri="{FF2B5EF4-FFF2-40B4-BE49-F238E27FC236}">
                <a16:creationId xmlns:a16="http://schemas.microsoft.com/office/drawing/2014/main" xmlns="" id="{80C0A94D-61BC-4DE6-A941-00C550F72C7C}"/>
              </a:ext>
            </a:extLst>
          </p:cNvPr>
          <p:cNvGraphicFramePr/>
          <p:nvPr/>
        </p:nvGraphicFramePr>
        <p:xfrm>
          <a:off x="-1838227" y="4917643"/>
          <a:ext cx="12773319" cy="1129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17FE3576-9280-4387-A956-1FE48A0574C5}"/>
              </a:ext>
            </a:extLst>
          </p:cNvPr>
          <p:cNvGrpSpPr/>
          <p:nvPr/>
        </p:nvGrpSpPr>
        <p:grpSpPr>
          <a:xfrm>
            <a:off x="4722829" y="5282124"/>
            <a:ext cx="3312766" cy="553398"/>
            <a:chOff x="5313744" y="197642"/>
            <a:chExt cx="931741" cy="55339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18E3055E-5F02-4A4C-BE6D-331AD2EBD2A5}"/>
                </a:ext>
              </a:extLst>
            </p:cNvPr>
            <p:cNvSpPr/>
            <p:nvPr/>
          </p:nvSpPr>
          <p:spPr>
            <a:xfrm>
              <a:off x="5313744" y="197642"/>
              <a:ext cx="931741" cy="55339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xmlns="" id="{C13C429B-B4FC-450A-89AE-E23DE4C01356}"/>
                </a:ext>
              </a:extLst>
            </p:cNvPr>
            <p:cNvSpPr txBox="1"/>
            <p:nvPr/>
          </p:nvSpPr>
          <p:spPr>
            <a:xfrm>
              <a:off x="5313744" y="197642"/>
              <a:ext cx="931741" cy="553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4008" rIns="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kern="1200" dirty="0"/>
                <a:t>Universalité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44A04533-4DCB-4830-BB44-570FE1182186}"/>
              </a:ext>
            </a:extLst>
          </p:cNvPr>
          <p:cNvGrpSpPr/>
          <p:nvPr/>
        </p:nvGrpSpPr>
        <p:grpSpPr>
          <a:xfrm>
            <a:off x="1047947" y="5111178"/>
            <a:ext cx="3312766" cy="724344"/>
            <a:chOff x="5313744" y="26696"/>
            <a:chExt cx="931741" cy="72434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3AA97AAF-5ECF-40BC-867A-61DE32181ACF}"/>
                </a:ext>
              </a:extLst>
            </p:cNvPr>
            <p:cNvSpPr/>
            <p:nvPr/>
          </p:nvSpPr>
          <p:spPr>
            <a:xfrm>
              <a:off x="5313744" y="197642"/>
              <a:ext cx="931741" cy="55339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xmlns="" id="{2F56A358-DE8E-44E3-A17F-AEC1609E803B}"/>
                </a:ext>
              </a:extLst>
            </p:cNvPr>
            <p:cNvSpPr txBox="1"/>
            <p:nvPr/>
          </p:nvSpPr>
          <p:spPr>
            <a:xfrm>
              <a:off x="5313744" y="26696"/>
              <a:ext cx="931741" cy="553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4008" rIns="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kern="1200" dirty="0"/>
                <a:t>« </a:t>
              </a:r>
              <a:r>
                <a:rPr lang="fr-FR" sz="1800" kern="1200" dirty="0" err="1"/>
                <a:t>Needs</a:t>
              </a:r>
              <a:r>
                <a:rPr lang="fr-FR" sz="1800" kern="1200" dirty="0"/>
                <a:t> and </a:t>
              </a:r>
              <a:r>
                <a:rPr lang="fr-FR" sz="1800" kern="1200" dirty="0" err="1"/>
                <a:t>Means</a:t>
              </a:r>
              <a:r>
                <a:rPr lang="fr-FR" dirty="0" err="1"/>
                <a:t>-</a:t>
              </a:r>
              <a:r>
                <a:rPr lang="fr-FR" sz="1800" kern="1200" dirty="0" err="1"/>
                <a:t>tested</a:t>
              </a:r>
              <a:r>
                <a:rPr lang="fr-FR" sz="1800" kern="1200" dirty="0"/>
                <a:t> »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xmlns="" id="{CFFD573A-A869-429B-B51B-0F0B20E24AB6}"/>
              </a:ext>
            </a:extLst>
          </p:cNvPr>
          <p:cNvGrpSpPr/>
          <p:nvPr/>
        </p:nvGrpSpPr>
        <p:grpSpPr>
          <a:xfrm>
            <a:off x="887691" y="4729500"/>
            <a:ext cx="3312766" cy="724344"/>
            <a:chOff x="5313744" y="26696"/>
            <a:chExt cx="931741" cy="72434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7A9AE8D4-6A48-4A44-8759-260732453C24}"/>
                </a:ext>
              </a:extLst>
            </p:cNvPr>
            <p:cNvSpPr/>
            <p:nvPr/>
          </p:nvSpPr>
          <p:spPr>
            <a:xfrm>
              <a:off x="5313744" y="197642"/>
              <a:ext cx="931741" cy="55339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xmlns="" id="{754AB80F-D493-4955-8074-11CA371F7D22}"/>
                </a:ext>
              </a:extLst>
            </p:cNvPr>
            <p:cNvSpPr txBox="1"/>
            <p:nvPr/>
          </p:nvSpPr>
          <p:spPr>
            <a:xfrm>
              <a:off x="5313744" y="26696"/>
              <a:ext cx="931741" cy="553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4008" rIns="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dirty="0"/>
                <a:t>Contextualisation des échelles</a:t>
              </a:r>
              <a:endParaRPr lang="fr-FR" sz="1800" kern="1200" dirty="0"/>
            </a:p>
          </p:txBody>
        </p:sp>
      </p:grpSp>
      <p:graphicFrame>
        <p:nvGraphicFramePr>
          <p:cNvPr id="52" name="Diagramme 51">
            <a:extLst>
              <a:ext uri="{FF2B5EF4-FFF2-40B4-BE49-F238E27FC236}">
                <a16:creationId xmlns:a16="http://schemas.microsoft.com/office/drawing/2014/main" xmlns="" id="{9BE91D78-44A9-4AF9-B3F0-929898DFA539}"/>
              </a:ext>
            </a:extLst>
          </p:cNvPr>
          <p:cNvGraphicFramePr/>
          <p:nvPr/>
        </p:nvGraphicFramePr>
        <p:xfrm>
          <a:off x="-1855870" y="1760656"/>
          <a:ext cx="12773319" cy="1129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pSp>
        <p:nvGrpSpPr>
          <p:cNvPr id="53" name="Groupe 52">
            <a:extLst>
              <a:ext uri="{FF2B5EF4-FFF2-40B4-BE49-F238E27FC236}">
                <a16:creationId xmlns:a16="http://schemas.microsoft.com/office/drawing/2014/main" xmlns="" id="{8D47386E-F7C1-4B9C-A1C3-569E6800BC74}"/>
              </a:ext>
            </a:extLst>
          </p:cNvPr>
          <p:cNvGrpSpPr/>
          <p:nvPr/>
        </p:nvGrpSpPr>
        <p:grpSpPr>
          <a:xfrm>
            <a:off x="4705186" y="2125137"/>
            <a:ext cx="3312766" cy="553398"/>
            <a:chOff x="5313744" y="197642"/>
            <a:chExt cx="931741" cy="55339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B49923D0-272E-49B6-B9E9-548165320490}"/>
                </a:ext>
              </a:extLst>
            </p:cNvPr>
            <p:cNvSpPr/>
            <p:nvPr/>
          </p:nvSpPr>
          <p:spPr>
            <a:xfrm>
              <a:off x="5313744" y="197642"/>
              <a:ext cx="931741" cy="55339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xmlns="" id="{AE6010C8-CC9F-4CF2-A1F2-D2A48CAA888A}"/>
                </a:ext>
              </a:extLst>
            </p:cNvPr>
            <p:cNvSpPr txBox="1"/>
            <p:nvPr/>
          </p:nvSpPr>
          <p:spPr>
            <a:xfrm>
              <a:off x="5313744" y="197642"/>
              <a:ext cx="931741" cy="553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4008" rIns="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kern="1200" dirty="0"/>
                <a:t>Maniabilité</a:t>
              </a:r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xmlns="" id="{1E3DEC23-EF77-4D97-A777-95EF49F79AA5}"/>
              </a:ext>
            </a:extLst>
          </p:cNvPr>
          <p:cNvGrpSpPr/>
          <p:nvPr/>
        </p:nvGrpSpPr>
        <p:grpSpPr>
          <a:xfrm>
            <a:off x="1030304" y="1954191"/>
            <a:ext cx="3312766" cy="724344"/>
            <a:chOff x="5313744" y="26696"/>
            <a:chExt cx="931741" cy="72434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95F3A71B-EB51-41B5-9D6D-BD952DA0E5EB}"/>
                </a:ext>
              </a:extLst>
            </p:cNvPr>
            <p:cNvSpPr/>
            <p:nvPr/>
          </p:nvSpPr>
          <p:spPr>
            <a:xfrm>
              <a:off x="5313744" y="197642"/>
              <a:ext cx="931741" cy="55339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xmlns="" id="{B4BC0844-1C05-40FB-98ED-6D09F409719A}"/>
                </a:ext>
              </a:extLst>
            </p:cNvPr>
            <p:cNvSpPr txBox="1"/>
            <p:nvPr/>
          </p:nvSpPr>
          <p:spPr>
            <a:xfrm>
              <a:off x="5313744" y="26696"/>
              <a:ext cx="931741" cy="553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4008" rIns="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kern="1200" dirty="0"/>
                <a:t>Précision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1798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1307" y="1457971"/>
            <a:ext cx="7764236" cy="420286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Régulation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tutélaire (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prestataires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30000"/>
              </a:lnSpc>
            </a:pPr>
            <a:r>
              <a:rPr lang="nl-NL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Contrôle</a:t>
            </a:r>
            <a:r>
              <a:rPr lang="nl-NL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nl-NL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qualité</a:t>
            </a:r>
            <a:r>
              <a:rPr lang="nl-NL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emplois</a:t>
            </a:r>
            <a:r>
              <a:rPr lang="nl-NL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soins</a:t>
            </a:r>
            <a:r>
              <a:rPr lang="nl-NL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 via </a:t>
            </a:r>
            <a:r>
              <a:rPr lang="nl-NL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agrément</a:t>
            </a:r>
            <a:r>
              <a:rPr lang="nl-NL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30000"/>
              </a:lnSpc>
            </a:pPr>
            <a:r>
              <a:rPr lang="nl-NL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Contrôle</a:t>
            </a:r>
            <a:r>
              <a:rPr lang="nl-NL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prix</a:t>
            </a:r>
          </a:p>
          <a:p>
            <a:pPr lvl="1">
              <a:lnSpc>
                <a:spcPct val="130000"/>
              </a:lnSpc>
            </a:pPr>
            <a:r>
              <a:rPr lang="nl-NL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Economies</a:t>
            </a:r>
            <a:r>
              <a:rPr lang="nl-NL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d’échelles</a:t>
            </a:r>
            <a:r>
              <a:rPr lang="nl-NL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(?)</a:t>
            </a:r>
          </a:p>
          <a:p>
            <a:pPr lvl="1">
              <a:lnSpc>
                <a:spcPct val="130000"/>
              </a:lnSpc>
            </a:pPr>
            <a:r>
              <a:rPr lang="nl-NL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Quid</a:t>
            </a:r>
            <a:r>
              <a:rPr lang="nl-NL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aidant-proche</a:t>
            </a:r>
            <a:r>
              <a:rPr lang="nl-NL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nl-NL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Régulation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quasi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marchande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prestation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monétaire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(cash-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-care;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consommateurs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30000"/>
              </a:lnSpc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Libre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choix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surtout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fortes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différences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culturelles</a:t>
            </a: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Eventuellement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possibilité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rémunérer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l’aidant-proche</a:t>
            </a: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Quelles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conditionnalités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lvl="2">
              <a:lnSpc>
                <a:spcPct val="130000"/>
              </a:lnSpc>
            </a:pPr>
            <a:r>
              <a:rPr lang="nl-NL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Libre </a:t>
            </a:r>
            <a:r>
              <a:rPr lang="nl-NL" sz="1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</a:t>
            </a:r>
            <a:r>
              <a:rPr lang="nl-NL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nl-NL" sz="1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l’argent</a:t>
            </a:r>
            <a:r>
              <a:rPr lang="nl-NL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nl-NL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nécessité</a:t>
            </a:r>
            <a:r>
              <a:rPr lang="nl-NL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plan de </a:t>
            </a:r>
            <a:r>
              <a:rPr lang="nl-NL" sz="1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soins</a:t>
            </a:r>
            <a:r>
              <a:rPr lang="nl-NL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2">
              <a:lnSpc>
                <a:spcPct val="130000"/>
              </a:lnSpc>
            </a:pPr>
            <a:r>
              <a:rPr lang="nl-NL" sz="1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Agrément</a:t>
            </a:r>
            <a:r>
              <a:rPr lang="nl-NL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les </a:t>
            </a:r>
            <a:r>
              <a:rPr lang="nl-NL" sz="1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prestataires</a:t>
            </a:r>
            <a:r>
              <a:rPr lang="nl-NL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lvl="1">
              <a:lnSpc>
                <a:spcPct val="130000"/>
              </a:lnSpc>
            </a:pP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Quid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capacité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réelle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libre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choix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employeur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respecter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code du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travail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etc.)</a:t>
            </a:r>
            <a:endParaRPr lang="nl-NL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lnSpc>
                <a:spcPct val="130000"/>
              </a:lnSpc>
              <a:buNone/>
            </a:pP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23</a:t>
            </a:fld>
            <a:endParaRPr lang="fr-BE"/>
          </a:p>
        </p:txBody>
      </p:sp>
      <p:grpSp>
        <p:nvGrpSpPr>
          <p:cNvPr id="6" name="Groupe 5"/>
          <p:cNvGrpSpPr/>
          <p:nvPr/>
        </p:nvGrpSpPr>
        <p:grpSpPr>
          <a:xfrm>
            <a:off x="346310" y="452134"/>
            <a:ext cx="6846426" cy="826560"/>
            <a:chOff x="167463" y="460"/>
            <a:chExt cx="2344493" cy="826560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167463" y="460"/>
              <a:ext cx="2344493" cy="82656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07812" y="40809"/>
              <a:ext cx="2263795" cy="745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616" tIns="0" rIns="88616" bIns="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400" dirty="0"/>
                <a:t>5. Modes de </a:t>
              </a:r>
              <a:r>
                <a:rPr lang="nl-NL" sz="2400" dirty="0" err="1"/>
                <a:t>régulation</a:t>
              </a:r>
              <a:endParaRPr lang="nl-NL" sz="2400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621236" y="141519"/>
            <a:ext cx="2364260" cy="772881"/>
            <a:chOff x="1690749" y="1613188"/>
            <a:chExt cx="5445537" cy="1276517"/>
          </a:xfrm>
        </p:grpSpPr>
        <p:sp>
          <p:nvSpPr>
            <p:cNvPr id="12" name="Pentagone 11"/>
            <p:cNvSpPr/>
            <p:nvPr/>
          </p:nvSpPr>
          <p:spPr>
            <a:xfrm rot="10800000">
              <a:off x="1690749" y="1613188"/>
              <a:ext cx="5445537" cy="127651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entagone 4"/>
            <p:cNvSpPr/>
            <p:nvPr/>
          </p:nvSpPr>
          <p:spPr>
            <a:xfrm rot="21600000">
              <a:off x="2009878" y="1613188"/>
              <a:ext cx="5126408" cy="1276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909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Revue de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littérature</a:t>
              </a: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 et focus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groups</a:t>
              </a:r>
              <a:endParaRPr lang="fr-BE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30860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24</a:t>
            </a:fld>
            <a:endParaRPr lang="fr-BE"/>
          </a:p>
        </p:txBody>
      </p:sp>
      <p:grpSp>
        <p:nvGrpSpPr>
          <p:cNvPr id="6" name="Groupe 5"/>
          <p:cNvGrpSpPr/>
          <p:nvPr/>
        </p:nvGrpSpPr>
        <p:grpSpPr>
          <a:xfrm>
            <a:off x="346310" y="452134"/>
            <a:ext cx="6846426" cy="826560"/>
            <a:chOff x="167463" y="460"/>
            <a:chExt cx="2344493" cy="826560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167463" y="460"/>
              <a:ext cx="2344493" cy="82656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07812" y="40809"/>
              <a:ext cx="2263795" cy="745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616" tIns="0" rIns="88616" bIns="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400" dirty="0"/>
                <a:t>5. Modes de </a:t>
              </a:r>
              <a:r>
                <a:rPr lang="nl-NL" sz="2400" dirty="0" err="1"/>
                <a:t>régulation</a:t>
              </a:r>
              <a:endParaRPr lang="nl-NL" sz="2400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621236" y="141519"/>
            <a:ext cx="2364260" cy="772881"/>
            <a:chOff x="1690749" y="1613188"/>
            <a:chExt cx="5445537" cy="1276517"/>
          </a:xfrm>
        </p:grpSpPr>
        <p:sp>
          <p:nvSpPr>
            <p:cNvPr id="12" name="Pentagone 11"/>
            <p:cNvSpPr/>
            <p:nvPr/>
          </p:nvSpPr>
          <p:spPr>
            <a:xfrm rot="10800000">
              <a:off x="1690749" y="1613188"/>
              <a:ext cx="5445537" cy="127651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entagone 4"/>
            <p:cNvSpPr/>
            <p:nvPr/>
          </p:nvSpPr>
          <p:spPr>
            <a:xfrm rot="21600000">
              <a:off x="2009878" y="1613188"/>
              <a:ext cx="5126408" cy="1276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909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Revue de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littérature</a:t>
              </a: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 et focus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groups</a:t>
              </a:r>
              <a:endParaRPr lang="fr-BE" kern="1200" dirty="0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E6B2A18-3EAF-4C95-BAE5-3D1F6643A0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4" t="34373" r="3871" b="5602"/>
          <a:stretch/>
        </p:blipFill>
        <p:spPr>
          <a:xfrm>
            <a:off x="384071" y="2212257"/>
            <a:ext cx="8131279" cy="308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97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nl-NL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nl-NL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tirage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divers services </a:t>
            </a:r>
            <a:r>
              <a:rPr lang="nl-NL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ont </a:t>
            </a:r>
            <a:r>
              <a:rPr lang="nl-NL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été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sélectionnés</a:t>
            </a:r>
            <a:endParaRPr lang="nl-NL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intermédiaire</a:t>
            </a: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30000"/>
              </a:lnSpc>
            </a:pPr>
            <a:r>
              <a:rPr lang="nl-NL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Liberté</a:t>
            </a:r>
            <a:r>
              <a:rPr lang="nl-NL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nl-NL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choix</a:t>
            </a:r>
            <a:endParaRPr lang="nl-NL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30000"/>
              </a:lnSpc>
            </a:pPr>
            <a:r>
              <a:rPr lang="nl-NL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Evite</a:t>
            </a:r>
            <a:r>
              <a:rPr lang="nl-NL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nl-NL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problèmes</a:t>
            </a:r>
            <a:r>
              <a:rPr lang="nl-NL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cash-</a:t>
            </a:r>
            <a:r>
              <a:rPr lang="nl-NL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-care ?</a:t>
            </a:r>
            <a:endParaRPr lang="nl-NL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nl-NL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mixte (</a:t>
            </a:r>
            <a:r>
              <a:rPr lang="nl-NL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offre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services et </a:t>
            </a:r>
            <a:r>
              <a:rPr lang="nl-NL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montant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forfaitaire)</a:t>
            </a:r>
          </a:p>
          <a:p>
            <a:pPr marL="457200" lvl="1" indent="0">
              <a:lnSpc>
                <a:spcPct val="130000"/>
              </a:lnSpc>
              <a:buNone/>
            </a:pPr>
            <a:endParaRPr lang="nl-NL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25</a:t>
            </a:fld>
            <a:endParaRPr lang="fr-BE"/>
          </a:p>
        </p:txBody>
      </p:sp>
      <p:grpSp>
        <p:nvGrpSpPr>
          <p:cNvPr id="6" name="Groupe 5"/>
          <p:cNvGrpSpPr/>
          <p:nvPr/>
        </p:nvGrpSpPr>
        <p:grpSpPr>
          <a:xfrm>
            <a:off x="346310" y="452134"/>
            <a:ext cx="6846426" cy="826560"/>
            <a:chOff x="167463" y="460"/>
            <a:chExt cx="2344493" cy="826560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167463" y="460"/>
              <a:ext cx="2344493" cy="82656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07812" y="40809"/>
              <a:ext cx="2263795" cy="745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616" tIns="0" rIns="88616" bIns="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400" dirty="0"/>
                <a:t>5. Modes de </a:t>
              </a:r>
              <a:r>
                <a:rPr lang="nl-NL" sz="2400" dirty="0" err="1"/>
                <a:t>régulation</a:t>
              </a:r>
              <a:endParaRPr lang="nl-NL" sz="24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6621236" y="141519"/>
            <a:ext cx="2364260" cy="772881"/>
            <a:chOff x="1690749" y="1613188"/>
            <a:chExt cx="5445537" cy="1276517"/>
          </a:xfrm>
        </p:grpSpPr>
        <p:sp>
          <p:nvSpPr>
            <p:cNvPr id="10" name="Pentagone 9"/>
            <p:cNvSpPr/>
            <p:nvPr/>
          </p:nvSpPr>
          <p:spPr>
            <a:xfrm rot="10800000">
              <a:off x="1690749" y="1613188"/>
              <a:ext cx="5445537" cy="127651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entagone 4"/>
            <p:cNvSpPr/>
            <p:nvPr/>
          </p:nvSpPr>
          <p:spPr>
            <a:xfrm rot="21600000">
              <a:off x="2009878" y="1613188"/>
              <a:ext cx="5126408" cy="1276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909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Revue de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littérature</a:t>
              </a: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 et focus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groups</a:t>
              </a:r>
              <a:endParaRPr lang="fr-BE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8284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/>
          </p:nvPr>
        </p:nvGraphicFramePr>
        <p:xfrm>
          <a:off x="840921" y="2506436"/>
          <a:ext cx="7241721" cy="2784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26</a:t>
            </a:fld>
            <a:endParaRPr lang="fr-BE"/>
          </a:p>
        </p:txBody>
      </p:sp>
      <p:grpSp>
        <p:nvGrpSpPr>
          <p:cNvPr id="9" name="Groupe 8"/>
          <p:cNvGrpSpPr/>
          <p:nvPr/>
        </p:nvGrpSpPr>
        <p:grpSpPr>
          <a:xfrm>
            <a:off x="346310" y="452134"/>
            <a:ext cx="6846426" cy="826560"/>
            <a:chOff x="167463" y="460"/>
            <a:chExt cx="2344493" cy="826560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167463" y="460"/>
              <a:ext cx="2344493" cy="82656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07812" y="40809"/>
              <a:ext cx="2263795" cy="745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616" tIns="0" rIns="88616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400" dirty="0"/>
                <a:t>6</a:t>
              </a:r>
              <a:r>
                <a:rPr lang="nl-BE" sz="2400" kern="1200" dirty="0"/>
                <a:t>. Acteurs</a:t>
              </a:r>
              <a:endParaRPr lang="fr-BE" sz="2400" kern="1200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530678" y="1616906"/>
            <a:ext cx="7543801" cy="456824"/>
            <a:chOff x="167463" y="460"/>
            <a:chExt cx="2344493" cy="826560"/>
          </a:xfrm>
          <a:noFill/>
        </p:grpSpPr>
        <p:sp>
          <p:nvSpPr>
            <p:cNvPr id="13" name="Rectangle à coins arrondis 12"/>
            <p:cNvSpPr/>
            <p:nvPr/>
          </p:nvSpPr>
          <p:spPr>
            <a:xfrm>
              <a:off x="167463" y="460"/>
              <a:ext cx="2344493" cy="826560"/>
            </a:xfrm>
            <a:prstGeom prst="round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207812" y="40809"/>
              <a:ext cx="2263795" cy="7458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616" tIns="0" rIns="88616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400" dirty="0">
                  <a:solidFill>
                    <a:schemeClr val="accent1">
                      <a:lumMod val="75000"/>
                    </a:schemeClr>
                  </a:solidFill>
                </a:rPr>
                <a:t>3 principes</a:t>
              </a:r>
              <a:endParaRPr lang="fr-BE" sz="2400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6621236" y="141519"/>
            <a:ext cx="2364260" cy="772881"/>
            <a:chOff x="1690749" y="1613188"/>
            <a:chExt cx="5445537" cy="1276517"/>
          </a:xfrm>
        </p:grpSpPr>
        <p:sp>
          <p:nvSpPr>
            <p:cNvPr id="16" name="Pentagone 15"/>
            <p:cNvSpPr/>
            <p:nvPr/>
          </p:nvSpPr>
          <p:spPr>
            <a:xfrm rot="10800000">
              <a:off x="1690749" y="1613188"/>
              <a:ext cx="5445537" cy="127651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entagone 4"/>
            <p:cNvSpPr/>
            <p:nvPr/>
          </p:nvSpPr>
          <p:spPr>
            <a:xfrm rot="21600000">
              <a:off x="2009878" y="1613188"/>
              <a:ext cx="5126408" cy="1276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909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Revue de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littérature</a:t>
              </a: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 et focus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groups</a:t>
              </a:r>
              <a:endParaRPr lang="fr-BE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65334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1980486"/>
            <a:ext cx="7005917" cy="420286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Récolter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cotisations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payer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prestatations</a:t>
            </a: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Entité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mutualiste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(zorgkassen)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Caisse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résiduaire</a:t>
            </a: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Entités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administratives</a:t>
            </a: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Contrôler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dépenses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réguler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tarifs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OIP paritaire -&gt;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intégration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associations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représentatives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Contrôler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qualité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agréer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prestataires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services</a:t>
            </a:r>
          </a:p>
          <a:p>
            <a:pPr>
              <a:lnSpc>
                <a:spcPct val="130000"/>
              </a:lnSpc>
            </a:pP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Mesurer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degré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dépendance</a:t>
            </a:r>
            <a:endParaRPr lang="nl-NL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Coordonner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l’accompagnement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</a:t>
            </a: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lnSpc>
                <a:spcPct val="130000"/>
              </a:lnSpc>
              <a:buNone/>
            </a:pP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27</a:t>
            </a:fld>
            <a:endParaRPr lang="fr-BE"/>
          </a:p>
        </p:txBody>
      </p:sp>
      <p:grpSp>
        <p:nvGrpSpPr>
          <p:cNvPr id="6" name="Groupe 5"/>
          <p:cNvGrpSpPr/>
          <p:nvPr/>
        </p:nvGrpSpPr>
        <p:grpSpPr>
          <a:xfrm>
            <a:off x="346310" y="452134"/>
            <a:ext cx="6846426" cy="826560"/>
            <a:chOff x="167463" y="460"/>
            <a:chExt cx="2344493" cy="826560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167463" y="460"/>
              <a:ext cx="2344493" cy="82656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07812" y="40809"/>
              <a:ext cx="2263795" cy="745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616" tIns="0" rIns="88616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400" dirty="0"/>
                <a:t>6</a:t>
              </a:r>
              <a:r>
                <a:rPr lang="nl-BE" sz="2400" kern="1200" dirty="0"/>
                <a:t>. Acteurs</a:t>
              </a:r>
              <a:endParaRPr lang="fr-BE" sz="2400" kern="12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6621236" y="141519"/>
            <a:ext cx="2364260" cy="772881"/>
            <a:chOff x="1690749" y="1613188"/>
            <a:chExt cx="5445537" cy="1276517"/>
          </a:xfrm>
        </p:grpSpPr>
        <p:sp>
          <p:nvSpPr>
            <p:cNvPr id="10" name="Pentagone 9"/>
            <p:cNvSpPr/>
            <p:nvPr/>
          </p:nvSpPr>
          <p:spPr>
            <a:xfrm rot="10800000">
              <a:off x="1690749" y="1613188"/>
              <a:ext cx="5445537" cy="127651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entagone 4"/>
            <p:cNvSpPr/>
            <p:nvPr/>
          </p:nvSpPr>
          <p:spPr>
            <a:xfrm rot="21600000">
              <a:off x="2009878" y="1613188"/>
              <a:ext cx="5126408" cy="1276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909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Revue de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littérature</a:t>
              </a: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 et focus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groups</a:t>
              </a:r>
              <a:endParaRPr lang="fr-BE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9425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2636" y="1719240"/>
            <a:ext cx="7005917" cy="4671528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Beheerders (zorgkassen) Uniek loket </a:t>
            </a:r>
          </a:p>
          <a:p>
            <a:pPr>
              <a:lnSpc>
                <a:spcPct val="130000"/>
              </a:lnSpc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Aggregeren van uniforme data (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monitoriing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beleidsontwikkeling)</a:t>
            </a:r>
          </a:p>
          <a:p>
            <a:pPr>
              <a:lnSpc>
                <a:spcPct val="130000"/>
              </a:lnSpc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Meetinstrumenten </a:t>
            </a:r>
          </a:p>
          <a:p>
            <a:pPr>
              <a:lnSpc>
                <a:spcPct val="130000"/>
              </a:lnSpc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</a:t>
            </a:r>
          </a:p>
          <a:p>
            <a:pPr>
              <a:lnSpc>
                <a:spcPct val="130000"/>
              </a:lnSpc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Bijdragen (BIM/non-BIM/0)</a:t>
            </a:r>
          </a:p>
          <a:p>
            <a:pPr>
              <a:lnSpc>
                <a:spcPct val="130000"/>
              </a:lnSpc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VSB  Vrije keuze of grondgebonden verankering?</a:t>
            </a:r>
          </a:p>
          <a:p>
            <a:pPr>
              <a:lnSpc>
                <a:spcPct val="130000"/>
              </a:lnSpc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Dubbele financiering</a:t>
            </a:r>
          </a:p>
          <a:p>
            <a:pPr>
              <a:lnSpc>
                <a:spcPct val="130000"/>
              </a:lnSpc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Overdraagbaarheid van rechten</a:t>
            </a:r>
          </a:p>
          <a:p>
            <a:pPr>
              <a:lnSpc>
                <a:spcPct val="130000"/>
              </a:lnSpc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Afspraken COCOF/COCOM via samenwerkingsakkoorden of protocol</a:t>
            </a:r>
          </a:p>
          <a:p>
            <a:pPr>
              <a:lnSpc>
                <a:spcPct val="130000"/>
              </a:lnSpc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Uni- of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bi-communautaire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korf van diensten</a:t>
            </a:r>
          </a:p>
          <a:p>
            <a:pPr>
              <a:lnSpc>
                <a:spcPct val="130000"/>
              </a:lnSpc>
            </a:pP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lnSpc>
                <a:spcPct val="130000"/>
              </a:lnSpc>
              <a:buNone/>
            </a:pP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nl-NL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28</a:t>
            </a:fld>
            <a:endParaRPr lang="fr-BE"/>
          </a:p>
        </p:txBody>
      </p:sp>
      <p:grpSp>
        <p:nvGrpSpPr>
          <p:cNvPr id="6" name="Groupe 5"/>
          <p:cNvGrpSpPr/>
          <p:nvPr/>
        </p:nvGrpSpPr>
        <p:grpSpPr>
          <a:xfrm>
            <a:off x="346310" y="452134"/>
            <a:ext cx="6846426" cy="826560"/>
            <a:chOff x="167463" y="460"/>
            <a:chExt cx="2344493" cy="826560"/>
          </a:xfrm>
          <a:solidFill>
            <a:srgbClr val="00B0F0"/>
          </a:solidFill>
        </p:grpSpPr>
        <p:sp>
          <p:nvSpPr>
            <p:cNvPr id="7" name="Rectangle à coins arrondis 6"/>
            <p:cNvSpPr/>
            <p:nvPr/>
          </p:nvSpPr>
          <p:spPr>
            <a:xfrm>
              <a:off x="167463" y="460"/>
              <a:ext cx="2344493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07812" y="40809"/>
              <a:ext cx="2263795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616" tIns="0" rIns="88616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400" dirty="0"/>
                <a:t>7</a:t>
              </a:r>
              <a:r>
                <a:rPr lang="nl-BE" sz="2400" kern="1200" dirty="0"/>
                <a:t>. </a:t>
              </a:r>
              <a:r>
                <a:rPr lang="nl-BE" sz="2400" kern="1200" dirty="0" err="1"/>
                <a:t>Articulation</a:t>
              </a:r>
              <a:r>
                <a:rPr lang="nl-BE" sz="2400" kern="1200" dirty="0"/>
                <a:t> </a:t>
              </a:r>
              <a:r>
                <a:rPr lang="nl-BE" sz="2400" kern="1200" dirty="0" err="1"/>
                <a:t>avec</a:t>
              </a:r>
              <a:r>
                <a:rPr lang="nl-BE" sz="2400" kern="1200" dirty="0"/>
                <a:t> la </a:t>
              </a:r>
              <a:r>
                <a:rPr lang="nl-BE" sz="2400" kern="1200" dirty="0" err="1"/>
                <a:t>Flandre</a:t>
              </a:r>
              <a:r>
                <a:rPr lang="nl-BE" sz="2400" kern="1200" dirty="0"/>
                <a:t> et la </a:t>
              </a:r>
              <a:r>
                <a:rPr lang="nl-BE" sz="2400" kern="1200" dirty="0" err="1"/>
                <a:t>Wallonie</a:t>
              </a:r>
              <a:endParaRPr lang="fr-BE" sz="2400" kern="12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6621236" y="141519"/>
            <a:ext cx="2364260" cy="772881"/>
            <a:chOff x="1690749" y="1613188"/>
            <a:chExt cx="5445537" cy="1276517"/>
          </a:xfrm>
        </p:grpSpPr>
        <p:sp>
          <p:nvSpPr>
            <p:cNvPr id="10" name="Pentagone 9"/>
            <p:cNvSpPr/>
            <p:nvPr/>
          </p:nvSpPr>
          <p:spPr>
            <a:xfrm rot="10800000">
              <a:off x="1690749" y="1613188"/>
              <a:ext cx="5445537" cy="127651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entagone 4"/>
            <p:cNvSpPr/>
            <p:nvPr/>
          </p:nvSpPr>
          <p:spPr>
            <a:xfrm rot="21600000">
              <a:off x="2009878" y="1613188"/>
              <a:ext cx="5126408" cy="1276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909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Revue de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littérature</a:t>
              </a: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 et focus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groups</a:t>
              </a:r>
              <a:endParaRPr lang="fr-BE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6224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2576573" y="2827585"/>
            <a:ext cx="5445537" cy="1276517"/>
            <a:chOff x="1690749" y="1613188"/>
            <a:chExt cx="5445537" cy="1276517"/>
          </a:xfrm>
        </p:grpSpPr>
        <p:sp>
          <p:nvSpPr>
            <p:cNvPr id="12" name="Pentagone 11"/>
            <p:cNvSpPr/>
            <p:nvPr/>
          </p:nvSpPr>
          <p:spPr>
            <a:xfrm rot="10800000">
              <a:off x="1690749" y="1613188"/>
              <a:ext cx="5445537" cy="127651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entagone 4"/>
            <p:cNvSpPr/>
            <p:nvPr/>
          </p:nvSpPr>
          <p:spPr>
            <a:xfrm rot="21600000">
              <a:off x="2009878" y="1613188"/>
              <a:ext cx="5126408" cy="1276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909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33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Revue de </a:t>
              </a:r>
              <a:r>
                <a:rPr lang="nl-NL" sz="33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littérature</a:t>
              </a:r>
              <a:r>
                <a:rPr lang="nl-NL" sz="33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et focus </a:t>
              </a:r>
              <a:r>
                <a:rPr lang="nl-NL" sz="33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groupes</a:t>
              </a:r>
              <a:endParaRPr lang="fr-BE" sz="3300" kern="1200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2417009" y="1182415"/>
            <a:ext cx="5605101" cy="1276517"/>
            <a:chOff x="1690749" y="450"/>
            <a:chExt cx="5445537" cy="1276517"/>
          </a:xfrm>
        </p:grpSpPr>
        <p:sp>
          <p:nvSpPr>
            <p:cNvPr id="15" name="Pentagone 14"/>
            <p:cNvSpPr/>
            <p:nvPr/>
          </p:nvSpPr>
          <p:spPr>
            <a:xfrm rot="10800000">
              <a:off x="1690749" y="450"/>
              <a:ext cx="5445537" cy="127651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entagone 4"/>
            <p:cNvSpPr/>
            <p:nvPr/>
          </p:nvSpPr>
          <p:spPr>
            <a:xfrm rot="21600000">
              <a:off x="2009878" y="450"/>
              <a:ext cx="5126408" cy="1276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909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33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Points </a:t>
              </a:r>
              <a:r>
                <a:rPr lang="nl-NL" sz="33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d’attention</a:t>
              </a:r>
              <a:r>
                <a:rPr lang="nl-NL" sz="33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33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juridiques</a:t>
              </a:r>
              <a:endParaRPr lang="fr-BE" sz="3300" kern="1200" dirty="0"/>
            </a:p>
          </p:txBody>
        </p:sp>
      </p:grpSp>
      <p:sp>
        <p:nvSpPr>
          <p:cNvPr id="17" name="Ellipse 16"/>
          <p:cNvSpPr/>
          <p:nvPr/>
        </p:nvSpPr>
        <p:spPr>
          <a:xfrm>
            <a:off x="1459621" y="1182414"/>
            <a:ext cx="1276517" cy="1276517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e 7"/>
          <p:cNvGrpSpPr/>
          <p:nvPr/>
        </p:nvGrpSpPr>
        <p:grpSpPr>
          <a:xfrm>
            <a:off x="821603" y="2912706"/>
            <a:ext cx="1914535" cy="1106272"/>
            <a:chOff x="906485" y="3998519"/>
            <a:chExt cx="1914535" cy="1106272"/>
          </a:xfrm>
        </p:grpSpPr>
        <p:sp>
          <p:nvSpPr>
            <p:cNvPr id="9" name="Ellipse 8"/>
            <p:cNvSpPr/>
            <p:nvPr/>
          </p:nvSpPr>
          <p:spPr>
            <a:xfrm>
              <a:off x="906485" y="3998519"/>
              <a:ext cx="1106271" cy="1106271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3694485"/>
                <a:satOff val="-6499"/>
                <a:lumOff val="-83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Ellipse 9"/>
            <p:cNvSpPr/>
            <p:nvPr/>
          </p:nvSpPr>
          <p:spPr>
            <a:xfrm>
              <a:off x="1714749" y="3998520"/>
              <a:ext cx="1106271" cy="1106271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9000" r="-3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7388969"/>
                <a:satOff val="-12997"/>
                <a:lumOff val="-167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9" name="Groupe 18"/>
          <p:cNvGrpSpPr/>
          <p:nvPr/>
        </p:nvGrpSpPr>
        <p:grpSpPr>
          <a:xfrm>
            <a:off x="2417009" y="4543380"/>
            <a:ext cx="5605101" cy="1276517"/>
            <a:chOff x="1690749" y="450"/>
            <a:chExt cx="5445537" cy="1276517"/>
          </a:xfrm>
        </p:grpSpPr>
        <p:sp>
          <p:nvSpPr>
            <p:cNvPr id="20" name="Pentagone 19"/>
            <p:cNvSpPr/>
            <p:nvPr/>
          </p:nvSpPr>
          <p:spPr>
            <a:xfrm rot="10800000">
              <a:off x="1690749" y="450"/>
              <a:ext cx="5445537" cy="12765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entagone 4"/>
            <p:cNvSpPr/>
            <p:nvPr/>
          </p:nvSpPr>
          <p:spPr>
            <a:xfrm rot="21600000">
              <a:off x="2009878" y="450"/>
              <a:ext cx="5126408" cy="1276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909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33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Simulations</a:t>
              </a:r>
              <a:r>
                <a:rPr lang="nl-NL" sz="33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33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économiques</a:t>
              </a:r>
              <a:endParaRPr lang="fr-BE" sz="3300" kern="1200" dirty="0"/>
            </a:p>
          </p:txBody>
        </p:sp>
      </p:grpSp>
      <p:sp>
        <p:nvSpPr>
          <p:cNvPr id="22" name="Ellipse 21"/>
          <p:cNvSpPr/>
          <p:nvPr/>
        </p:nvSpPr>
        <p:spPr>
          <a:xfrm>
            <a:off x="1459621" y="4543379"/>
            <a:ext cx="1276517" cy="1276517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84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2417009" y="1182415"/>
            <a:ext cx="5605101" cy="1276517"/>
            <a:chOff x="1690749" y="450"/>
            <a:chExt cx="5445537" cy="1276517"/>
          </a:xfrm>
        </p:grpSpPr>
        <p:sp>
          <p:nvSpPr>
            <p:cNvPr id="15" name="Pentagone 14"/>
            <p:cNvSpPr/>
            <p:nvPr/>
          </p:nvSpPr>
          <p:spPr>
            <a:xfrm rot="10800000">
              <a:off x="1690749" y="450"/>
              <a:ext cx="5445537" cy="127651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entagone 4"/>
            <p:cNvSpPr/>
            <p:nvPr/>
          </p:nvSpPr>
          <p:spPr>
            <a:xfrm rot="21600000">
              <a:off x="2009878" y="450"/>
              <a:ext cx="5126408" cy="1276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909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33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Points </a:t>
              </a:r>
              <a:r>
                <a:rPr lang="nl-NL" sz="33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d’attention</a:t>
              </a:r>
              <a:r>
                <a:rPr lang="nl-NL" sz="33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33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juridiques</a:t>
              </a:r>
              <a:endParaRPr lang="fr-BE" sz="3300" kern="1200" dirty="0"/>
            </a:p>
          </p:txBody>
        </p:sp>
      </p:grpSp>
      <p:sp>
        <p:nvSpPr>
          <p:cNvPr id="17" name="Ellipse 16"/>
          <p:cNvSpPr/>
          <p:nvPr/>
        </p:nvSpPr>
        <p:spPr>
          <a:xfrm>
            <a:off x="1459621" y="1182414"/>
            <a:ext cx="1276517" cy="1276517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4</a:t>
            </a:fld>
            <a:endParaRPr lang="fr-BE"/>
          </a:p>
        </p:txBody>
      </p:sp>
      <p:sp>
        <p:nvSpPr>
          <p:cNvPr id="18" name="Rectangle 17"/>
          <p:cNvSpPr/>
          <p:nvPr/>
        </p:nvSpPr>
        <p:spPr>
          <a:xfrm>
            <a:off x="5905579" y="2561239"/>
            <a:ext cx="207601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r"/>
            <a:r>
              <a:rPr lang="nl-NL" sz="1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Daniel Dumont</a:t>
            </a:r>
          </a:p>
          <a:p>
            <a:pPr algn="r"/>
            <a:r>
              <a:rPr lang="nl-NL" sz="1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Emmanuel </a:t>
            </a:r>
            <a:r>
              <a:rPr lang="nl-NL" sz="14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Slautsky</a:t>
            </a:r>
            <a:endParaRPr lang="nl-NL" sz="14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6"/>
          <a:stretch/>
        </p:blipFill>
        <p:spPr>
          <a:xfrm>
            <a:off x="4070998" y="2561239"/>
            <a:ext cx="753836" cy="5715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948829" y="32481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822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fr-BE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La compétence de la COCOM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fr-BE" sz="5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Compétence pour instituer une assurance autonomie ?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fr-BE" sz="3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BE" sz="5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Compétence pour instituer une assurance autonomie obligatoire ?</a:t>
            </a:r>
          </a:p>
          <a:p>
            <a:pPr marL="914400" lvl="2" indent="0" algn="just">
              <a:lnSpc>
                <a:spcPct val="150000"/>
              </a:lnSpc>
              <a:buNone/>
            </a:pPr>
            <a:r>
              <a:rPr lang="fr-BE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problème de l’articulation avec la </a:t>
            </a:r>
            <a:r>
              <a:rPr lang="fr-BE" sz="4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zorgverzekering</a:t>
            </a:r>
            <a:r>
              <a:rPr lang="fr-BE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Communauté flamande</a:t>
            </a:r>
          </a:p>
          <a:p>
            <a:pPr marL="914400" lvl="2" indent="0" algn="just">
              <a:lnSpc>
                <a:spcPct val="150000"/>
              </a:lnSpc>
              <a:buNone/>
            </a:pPr>
            <a:r>
              <a:rPr lang="fr-BE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 un accord de coopération</a:t>
            </a:r>
          </a:p>
          <a:p>
            <a:pPr lvl="1" algn="just"/>
            <a:endParaRPr lang="fr-BE" dirty="0"/>
          </a:p>
          <a:p>
            <a:pPr marL="0" indent="0">
              <a:buNone/>
            </a:pPr>
            <a:endParaRPr lang="fr-BE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6621236" y="141519"/>
            <a:ext cx="2364260" cy="772881"/>
            <a:chOff x="1690749" y="1613188"/>
            <a:chExt cx="5445537" cy="1276517"/>
          </a:xfrm>
        </p:grpSpPr>
        <p:sp>
          <p:nvSpPr>
            <p:cNvPr id="5" name="Pentagone 4"/>
            <p:cNvSpPr/>
            <p:nvPr/>
          </p:nvSpPr>
          <p:spPr>
            <a:xfrm rot="10800000">
              <a:off x="1690749" y="1613188"/>
              <a:ext cx="5445537" cy="1276517"/>
            </a:xfrm>
            <a:prstGeom prst="homePlat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e 4"/>
            <p:cNvSpPr/>
            <p:nvPr/>
          </p:nvSpPr>
          <p:spPr>
            <a:xfrm rot="21600000">
              <a:off x="2009878" y="1613188"/>
              <a:ext cx="5126408" cy="1276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909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Points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d’attention</a:t>
              </a: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juridiques</a:t>
              </a:r>
              <a:endParaRPr lang="fr-BE" kern="1200" dirty="0"/>
            </a:p>
          </p:txBody>
        </p:sp>
      </p:grp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9358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BE" sz="3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Le financement</a:t>
            </a:r>
          </a:p>
          <a:p>
            <a:pPr lvl="1">
              <a:lnSpc>
                <a:spcPct val="150000"/>
              </a:lnSpc>
            </a:pPr>
            <a:endParaRPr lang="fr-BE" sz="3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fr-BE" sz="31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Bijdragen</a:t>
            </a:r>
            <a:r>
              <a:rPr lang="fr-BE" sz="3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fr-BE" sz="31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verzekerde</a:t>
            </a:r>
            <a:r>
              <a:rPr lang="fr-BE" sz="3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31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personen</a:t>
            </a:r>
            <a:endParaRPr lang="fr-BE" sz="3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fr-BE" sz="3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fr-BE" sz="31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Dotatie</a:t>
            </a:r>
            <a:r>
              <a:rPr lang="fr-BE" sz="3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het Brussels </a:t>
            </a:r>
            <a:r>
              <a:rPr lang="fr-BE" sz="31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Hoofdstedelijk</a:t>
            </a:r>
            <a:r>
              <a:rPr lang="fr-BE" sz="3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31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Gewest</a:t>
            </a:r>
            <a:endParaRPr lang="fr-BE" sz="3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fr-BE" dirty="0"/>
          </a:p>
          <a:p>
            <a:pPr marL="0" indent="0">
              <a:buNone/>
            </a:pPr>
            <a:endParaRPr lang="fr-BE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6621236" y="141519"/>
            <a:ext cx="2364260" cy="772881"/>
            <a:chOff x="1690749" y="1613188"/>
            <a:chExt cx="5445537" cy="1276517"/>
          </a:xfrm>
        </p:grpSpPr>
        <p:sp>
          <p:nvSpPr>
            <p:cNvPr id="5" name="Pentagone 4"/>
            <p:cNvSpPr/>
            <p:nvPr/>
          </p:nvSpPr>
          <p:spPr>
            <a:xfrm rot="10800000">
              <a:off x="1690749" y="1613188"/>
              <a:ext cx="5445537" cy="1276517"/>
            </a:xfrm>
            <a:prstGeom prst="homePlat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e 4"/>
            <p:cNvSpPr/>
            <p:nvPr/>
          </p:nvSpPr>
          <p:spPr>
            <a:xfrm rot="21600000">
              <a:off x="2009878" y="1613188"/>
              <a:ext cx="5126408" cy="1276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909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Points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d’attention</a:t>
              </a: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juridiques</a:t>
              </a:r>
              <a:endParaRPr lang="fr-BE" kern="1200" dirty="0"/>
            </a:p>
          </p:txBody>
        </p:sp>
      </p:grp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487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fr-BE" sz="40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Cotisations</a:t>
            </a:r>
            <a:endParaRPr lang="fr-BE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fr-BE" sz="3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Impôt ? </a:t>
            </a:r>
          </a:p>
          <a:p>
            <a:pPr lvl="2">
              <a:lnSpc>
                <a:spcPct val="150000"/>
              </a:lnSpc>
            </a:pPr>
            <a:r>
              <a:rPr lang="fr-BE" sz="3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de pouvoir fiscal de la COCOM</a:t>
            </a:r>
          </a:p>
          <a:p>
            <a:pPr lvl="1">
              <a:lnSpc>
                <a:spcPct val="150000"/>
              </a:lnSpc>
            </a:pPr>
            <a:r>
              <a:rPr lang="fr-BE" sz="3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Redevances ? </a:t>
            </a:r>
          </a:p>
          <a:p>
            <a:pPr lvl="2">
              <a:lnSpc>
                <a:spcPct val="150000"/>
              </a:lnSpc>
            </a:pPr>
            <a:r>
              <a:rPr lang="fr-BE" sz="3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de lien direct entre le prime et la prestation</a:t>
            </a:r>
          </a:p>
          <a:p>
            <a:pPr lvl="2">
              <a:lnSpc>
                <a:spcPct val="150000"/>
              </a:lnSpc>
            </a:pPr>
            <a:r>
              <a:rPr lang="fr-BE" sz="31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Quid</a:t>
            </a:r>
            <a:r>
              <a:rPr lang="fr-BE" sz="3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logique de solidarité ?</a:t>
            </a:r>
          </a:p>
          <a:p>
            <a:pPr lvl="1">
              <a:lnSpc>
                <a:spcPct val="150000"/>
              </a:lnSpc>
            </a:pPr>
            <a:r>
              <a:rPr lang="fr-BE" sz="3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 ? </a:t>
            </a:r>
          </a:p>
          <a:p>
            <a:pPr lvl="2">
              <a:lnSpc>
                <a:spcPct val="150000"/>
              </a:lnSpc>
            </a:pPr>
            <a:r>
              <a:rPr lang="fr-BE" sz="3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Affectation de la cotisation et lien entre la couverture et le paiement de la prime</a:t>
            </a:r>
          </a:p>
          <a:p>
            <a:pPr lvl="2">
              <a:lnSpc>
                <a:spcPct val="150000"/>
              </a:lnSpc>
            </a:pPr>
            <a:r>
              <a:rPr lang="fr-BE" sz="3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Cf. </a:t>
            </a:r>
            <a:r>
              <a:rPr lang="fr-BE" sz="31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Vlaamse</a:t>
            </a:r>
            <a:r>
              <a:rPr lang="fr-BE" sz="31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31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zorgverzekering</a:t>
            </a:r>
            <a:endParaRPr lang="fr-BE" sz="31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fr-BE" sz="3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fr-BE" dirty="0"/>
          </a:p>
          <a:p>
            <a:pPr marL="0" indent="0">
              <a:buNone/>
            </a:pPr>
            <a:endParaRPr lang="fr-BE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6621236" y="141519"/>
            <a:ext cx="2364260" cy="772881"/>
            <a:chOff x="1690749" y="1613188"/>
            <a:chExt cx="5445537" cy="1276517"/>
          </a:xfrm>
        </p:grpSpPr>
        <p:sp>
          <p:nvSpPr>
            <p:cNvPr id="5" name="Pentagone 4"/>
            <p:cNvSpPr/>
            <p:nvPr/>
          </p:nvSpPr>
          <p:spPr>
            <a:xfrm rot="10800000">
              <a:off x="1690749" y="1613188"/>
              <a:ext cx="5445537" cy="1276517"/>
            </a:xfrm>
            <a:prstGeom prst="homePlat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e 4"/>
            <p:cNvSpPr/>
            <p:nvPr/>
          </p:nvSpPr>
          <p:spPr>
            <a:xfrm rot="21600000">
              <a:off x="2009878" y="1613188"/>
              <a:ext cx="5126408" cy="1276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909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Points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d’attention</a:t>
              </a: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juridiques</a:t>
              </a:r>
              <a:endParaRPr lang="fr-BE" kern="1200" dirty="0"/>
            </a:p>
          </p:txBody>
        </p:sp>
      </p:grp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63962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fr-BE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Le champ d’application personnel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92734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fr-BE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Eviter toute discrimination et toute entrave au regard de la libre circulation des personnes garantie par le droit européen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fr-BE" sz="3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saga de l’assurance soins flamande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fr-BE" sz="23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BE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Tirer les enseignements du précédent de la </a:t>
            </a:r>
            <a:r>
              <a:rPr lang="fr-BE" sz="3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zorgverzekering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fr-BE" sz="3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sort des citoyens européens et des navetteurs flamands et wallons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6621236" y="141519"/>
            <a:ext cx="2364260" cy="772881"/>
            <a:chOff x="1690749" y="1613188"/>
            <a:chExt cx="5445537" cy="1276517"/>
          </a:xfrm>
        </p:grpSpPr>
        <p:sp>
          <p:nvSpPr>
            <p:cNvPr id="5" name="Pentagone 4"/>
            <p:cNvSpPr/>
            <p:nvPr/>
          </p:nvSpPr>
          <p:spPr>
            <a:xfrm rot="10800000">
              <a:off x="1690749" y="1613188"/>
              <a:ext cx="5445537" cy="1276517"/>
            </a:xfrm>
            <a:prstGeom prst="homePlat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e 4"/>
            <p:cNvSpPr/>
            <p:nvPr/>
          </p:nvSpPr>
          <p:spPr>
            <a:xfrm rot="21600000">
              <a:off x="2009878" y="1613188"/>
              <a:ext cx="5126408" cy="1276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909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Points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d’attention</a:t>
              </a: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juridiques</a:t>
              </a:r>
              <a:endParaRPr lang="fr-BE" kern="1200" dirty="0"/>
            </a:p>
          </p:txBody>
        </p:sp>
      </p:grp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9868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nl-NL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L’organisation</a:t>
            </a:r>
            <a:r>
              <a:rPr lang="nl-NL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nl-NL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prestation</a:t>
            </a:r>
            <a:endParaRPr lang="nl-NL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fr-BE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Nécessité d’une évaluation des </a:t>
            </a:r>
            <a:r>
              <a:rPr lang="fr-BE" sz="40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choix d’organisation </a:t>
            </a:r>
            <a:r>
              <a:rPr lang="fr-BE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seront posés par rapport aux normes de rang supérieur</a:t>
            </a:r>
          </a:p>
          <a:p>
            <a:pPr lvl="1">
              <a:lnSpc>
                <a:spcPct val="150000"/>
              </a:lnSpc>
            </a:pPr>
            <a:r>
              <a:rPr lang="fr-BE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 européen du marché intérieur</a:t>
            </a:r>
          </a:p>
          <a:p>
            <a:pPr lvl="1">
              <a:lnSpc>
                <a:spcPct val="150000"/>
              </a:lnSpc>
            </a:pPr>
            <a:r>
              <a:rPr lang="fr-BE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Liberté d’entreprendre</a:t>
            </a:r>
          </a:p>
          <a:p>
            <a:pPr lvl="1">
              <a:lnSpc>
                <a:spcPct val="150000"/>
              </a:lnSpc>
            </a:pPr>
            <a:r>
              <a:rPr lang="fr-BE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Égalité et non-discrimination</a:t>
            </a:r>
          </a:p>
          <a:p>
            <a:pPr>
              <a:lnSpc>
                <a:spcPct val="150000"/>
              </a:lnSpc>
            </a:pPr>
            <a:r>
              <a:rPr lang="fr-BE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Justifier l’éventuel caractère obligatoire de l’affiliation</a:t>
            </a:r>
          </a:p>
          <a:p>
            <a:pPr>
              <a:lnSpc>
                <a:spcPct val="150000"/>
              </a:lnSpc>
            </a:pPr>
            <a:r>
              <a:rPr lang="fr-BE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Justifier les éventuelles restrictions à la participation des opérateurs privés à la gestion de l’assurance autonomie bruxelloise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fr-BE" sz="3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fr-BE" dirty="0"/>
          </a:p>
          <a:p>
            <a:pPr marL="0" indent="0">
              <a:buNone/>
            </a:pPr>
            <a:endParaRPr lang="fr-BE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6621236" y="141519"/>
            <a:ext cx="2364260" cy="772881"/>
            <a:chOff x="1690749" y="1613188"/>
            <a:chExt cx="5445537" cy="1276517"/>
          </a:xfrm>
        </p:grpSpPr>
        <p:sp>
          <p:nvSpPr>
            <p:cNvPr id="5" name="Pentagone 4"/>
            <p:cNvSpPr/>
            <p:nvPr/>
          </p:nvSpPr>
          <p:spPr>
            <a:xfrm rot="10800000">
              <a:off x="1690749" y="1613188"/>
              <a:ext cx="5445537" cy="1276517"/>
            </a:xfrm>
            <a:prstGeom prst="homePlat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e 4"/>
            <p:cNvSpPr/>
            <p:nvPr/>
          </p:nvSpPr>
          <p:spPr>
            <a:xfrm rot="21600000">
              <a:off x="2009878" y="1613188"/>
              <a:ext cx="5126408" cy="1276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2909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Points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d’attention</a:t>
              </a:r>
              <a:r>
                <a:rPr lang="nl-NL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juridiques</a:t>
              </a:r>
              <a:endParaRPr lang="fr-BE" kern="1200" dirty="0"/>
            </a:p>
          </p:txBody>
        </p:sp>
      </p:grp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A4C6-188B-4CA7-ADD3-C5FE7DE9BBFA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97935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1518</Words>
  <Application>Microsoft Office PowerPoint</Application>
  <PresentationFormat>Affichage à l'écran (4:3)</PresentationFormat>
  <Paragraphs>332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VERS UNE ASSURANCE AUTONOMIE BRUXELLOISE Etude réalisée pour la Commission communautaire commune de Bruxelles-Capitale</vt:lpstr>
      <vt:lpstr>Présentation PowerPoint</vt:lpstr>
      <vt:lpstr>Présentation PowerPoint</vt:lpstr>
      <vt:lpstr>Présentation PowerPoint</vt:lpstr>
      <vt:lpstr>1. La compétence de la COCOM</vt:lpstr>
      <vt:lpstr>Présentation PowerPoint</vt:lpstr>
      <vt:lpstr>Présentation PowerPoint</vt:lpstr>
      <vt:lpstr>3. Le champ d’application personnel</vt:lpstr>
      <vt:lpstr>4. L’organisation de la prestation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Oprichting van een “zelfstandigheids-verzekering”,  die de keuze om in de thuisomgeving te blijven wonen moet ondersteunen in het Brussels Gewest</dc:title>
  <dc:creator>Mahieu</dc:creator>
  <cp:lastModifiedBy>Siham Chaouch</cp:lastModifiedBy>
  <cp:revision>76</cp:revision>
  <dcterms:created xsi:type="dcterms:W3CDTF">2016-04-10T08:29:52Z</dcterms:created>
  <dcterms:modified xsi:type="dcterms:W3CDTF">2017-10-19T09:14:02Z</dcterms:modified>
</cp:coreProperties>
</file>